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4" r:id="rId2"/>
  </p:sldMasterIdLst>
  <p:notesMasterIdLst>
    <p:notesMasterId r:id="rId39"/>
  </p:notesMasterIdLst>
  <p:handoutMasterIdLst>
    <p:handoutMasterId r:id="rId40"/>
  </p:handoutMasterIdLst>
  <p:sldIdLst>
    <p:sldId id="365" r:id="rId3"/>
    <p:sldId id="382" r:id="rId4"/>
    <p:sldId id="383" r:id="rId5"/>
    <p:sldId id="385" r:id="rId6"/>
    <p:sldId id="386" r:id="rId7"/>
    <p:sldId id="402" r:id="rId8"/>
    <p:sldId id="387" r:id="rId9"/>
    <p:sldId id="388" r:id="rId10"/>
    <p:sldId id="403" r:id="rId11"/>
    <p:sldId id="406" r:id="rId12"/>
    <p:sldId id="407" r:id="rId13"/>
    <p:sldId id="408" r:id="rId14"/>
    <p:sldId id="409" r:id="rId15"/>
    <p:sldId id="410" r:id="rId16"/>
    <p:sldId id="411" r:id="rId17"/>
    <p:sldId id="412" r:id="rId18"/>
    <p:sldId id="413" r:id="rId19"/>
    <p:sldId id="414" r:id="rId20"/>
    <p:sldId id="415" r:id="rId21"/>
    <p:sldId id="416" r:id="rId22"/>
    <p:sldId id="417" r:id="rId23"/>
    <p:sldId id="418" r:id="rId24"/>
    <p:sldId id="381" r:id="rId25"/>
    <p:sldId id="390" r:id="rId26"/>
    <p:sldId id="392" r:id="rId27"/>
    <p:sldId id="393" r:id="rId28"/>
    <p:sldId id="394" r:id="rId29"/>
    <p:sldId id="395" r:id="rId30"/>
    <p:sldId id="396" r:id="rId31"/>
    <p:sldId id="404" r:id="rId32"/>
    <p:sldId id="397" r:id="rId33"/>
    <p:sldId id="398" r:id="rId34"/>
    <p:sldId id="405" r:id="rId35"/>
    <p:sldId id="399" r:id="rId36"/>
    <p:sldId id="400" r:id="rId37"/>
    <p:sldId id="401" r:id="rId38"/>
  </p:sldIdLst>
  <p:sldSz cx="9144000" cy="5143500" type="screen16x9"/>
  <p:notesSz cx="7010400" cy="9296400"/>
  <p:embeddedFontLst>
    <p:embeddedFont>
      <p:font typeface="Tw Cen MT Condensed Extra Bold" panose="020B0803020202020204" pitchFamily="3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B79423-49F8-48B7-BB89-7DF85E5ABADA}">
          <p14:sldIdLst>
            <p14:sldId id="365"/>
            <p14:sldId id="382"/>
            <p14:sldId id="383"/>
            <p14:sldId id="385"/>
            <p14:sldId id="386"/>
            <p14:sldId id="402"/>
            <p14:sldId id="387"/>
            <p14:sldId id="388"/>
            <p14:sldId id="403"/>
            <p14:sldId id="406"/>
            <p14:sldId id="407"/>
            <p14:sldId id="408"/>
            <p14:sldId id="409"/>
            <p14:sldId id="410"/>
            <p14:sldId id="411"/>
            <p14:sldId id="412"/>
            <p14:sldId id="413"/>
            <p14:sldId id="414"/>
            <p14:sldId id="415"/>
            <p14:sldId id="416"/>
            <p14:sldId id="417"/>
            <p14:sldId id="418"/>
            <p14:sldId id="381"/>
          </p14:sldIdLst>
        </p14:section>
        <p14:section name="Untitled Section" id="{0FA2FFB9-8407-4BD9-93C9-E06BD48BB7C2}">
          <p14:sldIdLst>
            <p14:sldId id="390"/>
            <p14:sldId id="392"/>
            <p14:sldId id="393"/>
            <p14:sldId id="394"/>
            <p14:sldId id="395"/>
            <p14:sldId id="396"/>
            <p14:sldId id="404"/>
            <p14:sldId id="397"/>
            <p14:sldId id="398"/>
            <p14:sldId id="405"/>
            <p14:sldId id="399"/>
            <p14:sldId id="400"/>
            <p14:sldId id="40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D4E456-4EE3-172F-D335-FB260B50AA83}" name="Kellar, Makenzie" initials="MK" userId="S::Makenzie.Kellar@mcgriff.com::c27bccd3-cb6e-40a7-afa5-74698811774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i, Lei" initials="SL" lastIdx="1" clrIdx="0">
    <p:extLst>
      <p:ext uri="{19B8F6BF-5375-455C-9EA6-DF929625EA0E}">
        <p15:presenceInfo xmlns:p15="http://schemas.microsoft.com/office/powerpoint/2012/main" userId="S-1-5-21-689070220-1107580126-1008150880-499974" providerId="AD"/>
      </p:ext>
    </p:extLst>
  </p:cmAuthor>
  <p:cmAuthor id="2" name="Lei Shi" initials="LS" lastIdx="2" clrIdx="1">
    <p:extLst>
      <p:ext uri="{19B8F6BF-5375-455C-9EA6-DF929625EA0E}">
        <p15:presenceInfo xmlns:p15="http://schemas.microsoft.com/office/powerpoint/2012/main" userId="Lei Shi" providerId="None"/>
      </p:ext>
    </p:extLst>
  </p:cmAuthor>
  <p:cmAuthor id="3" name="Holdren, Ana" initials="HA" lastIdx="1" clrIdx="2">
    <p:extLst>
      <p:ext uri="{19B8F6BF-5375-455C-9EA6-DF929625EA0E}">
        <p15:presenceInfo xmlns:p15="http://schemas.microsoft.com/office/powerpoint/2012/main" userId="S::aholdren@mcgriff.com::870e28fc-b48b-4bb2-82ff-880eb5a0593a" providerId="AD"/>
      </p:ext>
    </p:extLst>
  </p:cmAuthor>
  <p:cmAuthor id="4" name="Alvarado, Jenniffer" initials="AJ" lastIdx="1" clrIdx="3">
    <p:extLst>
      <p:ext uri="{19B8F6BF-5375-455C-9EA6-DF929625EA0E}">
        <p15:presenceInfo xmlns:p15="http://schemas.microsoft.com/office/powerpoint/2012/main" userId="S::jalvarado@McGriff.com::b4325735-1cda-4a4e-a39a-ac2b618f918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5"/>
    <a:srgbClr val="1F497D"/>
    <a:srgbClr val="000099"/>
    <a:srgbClr val="004B87"/>
    <a:srgbClr val="0033CC"/>
    <a:srgbClr val="FF0000"/>
    <a:srgbClr val="3366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4" autoAdjust="0"/>
    <p:restoredTop sz="94279" autoAdjust="0"/>
  </p:normalViewPr>
  <p:slideViewPr>
    <p:cSldViewPr>
      <p:cViewPr>
        <p:scale>
          <a:sx n="100" d="100"/>
          <a:sy n="100" d="100"/>
        </p:scale>
        <p:origin x="240" y="12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7" d="100"/>
          <a:sy n="87" d="100"/>
        </p:scale>
        <p:origin x="-374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47"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1" y="0"/>
            <a:ext cx="3039319" cy="464503"/>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algn="l" defTabSz="938882" eaLnBrk="1" hangingPunct="1">
              <a:defRPr sz="1300" b="0">
                <a:latin typeface="Arial" charset="0"/>
              </a:defRPr>
            </a:lvl1pPr>
          </a:lstStyle>
          <a:p>
            <a:pPr>
              <a:defRPr/>
            </a:pPr>
            <a:endParaRPr lang="en-US" dirty="0"/>
          </a:p>
        </p:txBody>
      </p:sp>
      <p:sp>
        <p:nvSpPr>
          <p:cNvPr id="43011" name="Rectangle 3"/>
          <p:cNvSpPr>
            <a:spLocks noGrp="1" noChangeArrowheads="1"/>
          </p:cNvSpPr>
          <p:nvPr>
            <p:ph type="dt" sz="quarter" idx="1"/>
          </p:nvPr>
        </p:nvSpPr>
        <p:spPr bwMode="auto">
          <a:xfrm>
            <a:off x="3969498" y="0"/>
            <a:ext cx="3039319" cy="464503"/>
          </a:xfrm>
          <a:prstGeom prst="rect">
            <a:avLst/>
          </a:prstGeom>
          <a:noFill/>
          <a:ln w="9525">
            <a:noFill/>
            <a:miter lim="800000"/>
            <a:headEnd/>
            <a:tailEnd/>
          </a:ln>
          <a:effectLst/>
        </p:spPr>
        <p:txBody>
          <a:bodyPr vert="horz" wrap="square" lIns="93945" tIns="46973" rIns="93945" bIns="46973" numCol="1" anchor="t" anchorCtr="0" compatLnSpc="1">
            <a:prstTxWarp prst="textNoShape">
              <a:avLst/>
            </a:prstTxWarp>
          </a:bodyPr>
          <a:lstStyle>
            <a:lvl1pPr algn="r" defTabSz="938882" eaLnBrk="1" hangingPunct="1">
              <a:defRPr sz="1300" b="0">
                <a:latin typeface="Arial" charset="0"/>
              </a:defRPr>
            </a:lvl1pPr>
          </a:lstStyle>
          <a:p>
            <a:pPr>
              <a:defRPr/>
            </a:pPr>
            <a:endParaRPr lang="en-US" dirty="0"/>
          </a:p>
        </p:txBody>
      </p:sp>
      <p:sp>
        <p:nvSpPr>
          <p:cNvPr id="43012" name="Rectangle 4"/>
          <p:cNvSpPr>
            <a:spLocks noGrp="1" noChangeArrowheads="1"/>
          </p:cNvSpPr>
          <p:nvPr>
            <p:ph type="ftr" sz="quarter" idx="2"/>
          </p:nvPr>
        </p:nvSpPr>
        <p:spPr bwMode="auto">
          <a:xfrm>
            <a:off x="1" y="8830312"/>
            <a:ext cx="3039319" cy="464503"/>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algn="l" defTabSz="938882" eaLnBrk="1" hangingPunct="1">
              <a:defRPr sz="1300" b="0">
                <a:latin typeface="Arial" charset="0"/>
              </a:defRPr>
            </a:lvl1pPr>
          </a:lstStyle>
          <a:p>
            <a:pPr>
              <a:defRPr/>
            </a:pPr>
            <a:endParaRPr lang="en-US" dirty="0"/>
          </a:p>
        </p:txBody>
      </p:sp>
      <p:sp>
        <p:nvSpPr>
          <p:cNvPr id="43013" name="Rectangle 5"/>
          <p:cNvSpPr>
            <a:spLocks noGrp="1" noChangeArrowheads="1"/>
          </p:cNvSpPr>
          <p:nvPr>
            <p:ph type="sldNum" sz="quarter" idx="3"/>
          </p:nvPr>
        </p:nvSpPr>
        <p:spPr bwMode="auto">
          <a:xfrm>
            <a:off x="3969498" y="8830312"/>
            <a:ext cx="3039319" cy="464503"/>
          </a:xfrm>
          <a:prstGeom prst="rect">
            <a:avLst/>
          </a:prstGeom>
          <a:noFill/>
          <a:ln w="9525">
            <a:noFill/>
            <a:miter lim="800000"/>
            <a:headEnd/>
            <a:tailEnd/>
          </a:ln>
          <a:effectLst/>
        </p:spPr>
        <p:txBody>
          <a:bodyPr vert="horz" wrap="square" lIns="93945" tIns="46973" rIns="93945" bIns="46973" numCol="1" anchor="b" anchorCtr="0" compatLnSpc="1">
            <a:prstTxWarp prst="textNoShape">
              <a:avLst/>
            </a:prstTxWarp>
          </a:bodyPr>
          <a:lstStyle>
            <a:lvl1pPr algn="r" defTabSz="938296" eaLnBrk="1" hangingPunct="1">
              <a:defRPr sz="1300" b="0">
                <a:latin typeface="Arial" charset="0"/>
              </a:defRPr>
            </a:lvl1pPr>
          </a:lstStyle>
          <a:p>
            <a:pPr>
              <a:defRPr/>
            </a:pPr>
            <a:fld id="{2F7FB5DC-7894-4BC5-B8D8-0FFA1960F33F}"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7735" cy="462918"/>
          </a:xfrm>
          <a:prstGeom prst="rect">
            <a:avLst/>
          </a:prstGeom>
          <a:noFill/>
          <a:ln w="9525">
            <a:noFill/>
            <a:miter lim="800000"/>
            <a:headEnd/>
            <a:tailEnd/>
          </a:ln>
          <a:effectLst/>
        </p:spPr>
        <p:txBody>
          <a:bodyPr vert="horz" wrap="square" lIns="94912" tIns="47456" rIns="94912" bIns="47456" numCol="1" anchor="t" anchorCtr="0" compatLnSpc="1">
            <a:prstTxWarp prst="textNoShape">
              <a:avLst/>
            </a:prstTxWarp>
          </a:bodyPr>
          <a:lstStyle>
            <a:lvl1pPr algn="l" defTabSz="948496" eaLnBrk="1" hangingPunct="1">
              <a:defRPr sz="1300" b="0">
                <a:latin typeface="Arial" charset="0"/>
              </a:defRPr>
            </a:lvl1pPr>
          </a:lstStyle>
          <a:p>
            <a:pPr>
              <a:defRPr/>
            </a:pPr>
            <a:endParaRPr lang="en-US" dirty="0"/>
          </a:p>
        </p:txBody>
      </p:sp>
      <p:sp>
        <p:nvSpPr>
          <p:cNvPr id="40963" name="Rectangle 3"/>
          <p:cNvSpPr>
            <a:spLocks noGrp="1" noChangeArrowheads="1"/>
          </p:cNvSpPr>
          <p:nvPr>
            <p:ph type="dt" idx="1"/>
          </p:nvPr>
        </p:nvSpPr>
        <p:spPr bwMode="auto">
          <a:xfrm>
            <a:off x="3969498" y="0"/>
            <a:ext cx="3039319" cy="462918"/>
          </a:xfrm>
          <a:prstGeom prst="rect">
            <a:avLst/>
          </a:prstGeom>
          <a:noFill/>
          <a:ln w="9525">
            <a:noFill/>
            <a:miter lim="800000"/>
            <a:headEnd/>
            <a:tailEnd/>
          </a:ln>
          <a:effectLst/>
        </p:spPr>
        <p:txBody>
          <a:bodyPr vert="horz" wrap="square" lIns="94912" tIns="47456" rIns="94912" bIns="47456" numCol="1" anchor="t" anchorCtr="0" compatLnSpc="1">
            <a:prstTxWarp prst="textNoShape">
              <a:avLst/>
            </a:prstTxWarp>
          </a:bodyPr>
          <a:lstStyle>
            <a:lvl1pPr algn="r" defTabSz="948496" eaLnBrk="1" hangingPunct="1">
              <a:defRPr sz="1300" b="0">
                <a:latin typeface="Arial" charset="0"/>
              </a:defRPr>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409575" y="698500"/>
            <a:ext cx="6194425" cy="3484563"/>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701993" y="4415158"/>
            <a:ext cx="5606418" cy="4182112"/>
          </a:xfrm>
          <a:prstGeom prst="rect">
            <a:avLst/>
          </a:prstGeom>
          <a:noFill/>
          <a:ln w="9525">
            <a:noFill/>
            <a:miter lim="800000"/>
            <a:headEnd/>
            <a:tailEnd/>
          </a:ln>
          <a:effectLst/>
        </p:spPr>
        <p:txBody>
          <a:bodyPr vert="horz" wrap="square" lIns="94912" tIns="47456" rIns="94912" bIns="4745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p:cNvSpPr>
            <a:spLocks noGrp="1" noChangeArrowheads="1"/>
          </p:cNvSpPr>
          <p:nvPr>
            <p:ph type="ftr" sz="quarter" idx="4"/>
          </p:nvPr>
        </p:nvSpPr>
        <p:spPr bwMode="auto">
          <a:xfrm>
            <a:off x="0" y="8831897"/>
            <a:ext cx="3037735" cy="462918"/>
          </a:xfrm>
          <a:prstGeom prst="rect">
            <a:avLst/>
          </a:prstGeom>
          <a:noFill/>
          <a:ln w="9525">
            <a:noFill/>
            <a:miter lim="800000"/>
            <a:headEnd/>
            <a:tailEnd/>
          </a:ln>
          <a:effectLst/>
        </p:spPr>
        <p:txBody>
          <a:bodyPr vert="horz" wrap="square" lIns="94912" tIns="47456" rIns="94912" bIns="47456" numCol="1" anchor="b" anchorCtr="0" compatLnSpc="1">
            <a:prstTxWarp prst="textNoShape">
              <a:avLst/>
            </a:prstTxWarp>
          </a:bodyPr>
          <a:lstStyle>
            <a:lvl1pPr algn="l" defTabSz="948496" eaLnBrk="1" hangingPunct="1">
              <a:defRPr sz="1300" b="0">
                <a:latin typeface="Arial" charset="0"/>
              </a:defRPr>
            </a:lvl1pPr>
          </a:lstStyle>
          <a:p>
            <a:pPr>
              <a:defRPr/>
            </a:pPr>
            <a:endParaRPr lang="en-US" dirty="0"/>
          </a:p>
        </p:txBody>
      </p:sp>
      <p:sp>
        <p:nvSpPr>
          <p:cNvPr id="40967" name="Rectangle 7"/>
          <p:cNvSpPr>
            <a:spLocks noGrp="1" noChangeArrowheads="1"/>
          </p:cNvSpPr>
          <p:nvPr>
            <p:ph type="sldNum" sz="quarter" idx="5"/>
          </p:nvPr>
        </p:nvSpPr>
        <p:spPr bwMode="auto">
          <a:xfrm>
            <a:off x="3969498" y="8831897"/>
            <a:ext cx="3039319" cy="462918"/>
          </a:xfrm>
          <a:prstGeom prst="rect">
            <a:avLst/>
          </a:prstGeom>
          <a:noFill/>
          <a:ln w="9525">
            <a:noFill/>
            <a:miter lim="800000"/>
            <a:headEnd/>
            <a:tailEnd/>
          </a:ln>
          <a:effectLst/>
        </p:spPr>
        <p:txBody>
          <a:bodyPr vert="horz" wrap="square" lIns="94912" tIns="47456" rIns="94912" bIns="47456" numCol="1" anchor="b" anchorCtr="0" compatLnSpc="1">
            <a:prstTxWarp prst="textNoShape">
              <a:avLst/>
            </a:prstTxWarp>
          </a:bodyPr>
          <a:lstStyle>
            <a:lvl1pPr algn="r" defTabSz="947806" eaLnBrk="1" hangingPunct="1">
              <a:defRPr sz="1300" b="0">
                <a:latin typeface="Arial" charset="0"/>
              </a:defRPr>
            </a:lvl1pPr>
          </a:lstStyle>
          <a:p>
            <a:pPr>
              <a:defRPr/>
            </a:pPr>
            <a:fld id="{DD0F758C-73D6-4436-B4BE-9802237CA3F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C8002B-FFBE-4C00-BCD8-A228D5BE6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385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B5EB9-0BB6-D189-6C70-6627BA231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651822-9A95-1B0F-CEC9-F7204AF7CC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986F44-4D92-004B-F4B7-3CC8550F2E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D33179-CA71-A009-269D-AC5465294D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663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A979B-690C-E910-1620-456B59FE8B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8DA1D5-BF95-762C-7E3F-C39C504B1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F674CF-D5A1-33D9-B6C3-09163ED286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F295AD-6FB4-EA4A-4A25-B7BD57C2AF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1524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BEDAD-4EC0-CD1E-A087-B1E453A17D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73ADC-F68D-A242-FE71-3AAC7829E7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217F90-E47D-946F-6046-39DEB2A363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7F6C8E-0CA0-C513-0F78-47A3899AB09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127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A3BA7-0BBD-FC69-7549-9A6107BA0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4299BB-D0B8-2A01-F954-06082A088F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D9EF69-8D08-6023-CF52-EA71788DD7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2EBE58-C16C-FCCB-15EE-F37B081B0C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092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EEC17-4991-8F07-8797-9360D26CF8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B610BD-F0B2-88A3-9A81-D37751C89E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FA46FE-A002-E370-B156-159C5E046FF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433C08B-4DD9-7769-D7DB-68C7FF3E0A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427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21F6C-AD76-5A88-4F0C-C2DD29EFAD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215332-174A-F26F-62B2-7E9D731B9D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DEF3C1-854D-97D4-8A7D-CE216B9870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EA9BD1-F0F2-E122-08FE-587FE9FD11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788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C1CDA-E081-6310-89E9-80109FEC1D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890561-C772-E58D-96DB-2E2170427A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492FF0-BA6E-3B18-0D82-8963FCEC70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7F02BC5-3295-2B3B-9E4C-1244FBD84DA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0118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7C7E8-5F60-BE98-5B0C-6227049F38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9BA991-5C76-C434-0361-BB984D947D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4F7195-7B39-3344-815A-E976C99E63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E103249-ADD1-35CE-B05E-1EBBE32E61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223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A678F-C281-6CE4-AAF8-E540A9F034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A07207-DBF0-AAB4-4B6C-E4F503EB9D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550178-337A-3136-A522-D07CA902AF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98301D-7AEE-F0D8-5364-E75D2C9D755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307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D96EF-C615-F85C-110D-D30BEAED3C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34F9DB-112C-6D63-3C72-6441816A77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EA3DB-ECC1-2184-8F59-4895F56D1F3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312834-EE5F-1601-D8AD-F009850D43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09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FBBFC-47C3-DF18-D78B-C8A28AF18F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D09AFC-F74B-1FCD-7684-4EEFDEAEA4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DF7B1F-FC17-36F6-D0DC-5B0BAE502A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4423330-CD02-A187-90CC-F5A0A49B6FF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0135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5362D-0679-E238-E80A-AE54805496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85D344-792E-1B47-3902-F8A989689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3CD0F4-F7A3-8B28-2149-C0E0B31784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39C303-E87F-1FFC-7F93-5B4F05EB8A3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4570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2C029-3AD5-E1F0-7C74-57F28B14E2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6A90E7-4D0B-0065-77D6-6FE1597FEC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C9D843-E675-936B-04A8-356283E51A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B310FB-BA01-5827-FEBD-FD5A957774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98165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24834-1434-C3EE-2844-CDF6198AA2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A997F-EBE8-58B0-F1D6-4FCC82791F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447464-4083-85CC-4095-2D8367C3F01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1338A2-E2D6-5DFE-6539-43F8D5FADFC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5615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B5EB9-0BB6-D189-6C70-6627BA231E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651822-9A95-1B0F-CEC9-F7204AF7CC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986F44-4D92-004B-F4B7-3CC8550F2E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D33179-CA71-A009-269D-AC5465294D1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9663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28A79-632B-FDFE-D9B8-16241E7830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5517C9-8A3F-2AC0-9969-83E919E59F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CAEF84-0289-54DD-F988-2D2BCC4BFE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2AB5F0-A84D-E836-0B13-EFFB28736C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628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2BC5-6822-C438-F7E8-0C4D96475B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2F8F9A-D631-03F7-E8F8-9646B750B6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7A1374-E247-C2D8-428D-3E35E8CB8F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9947B93-CC84-C328-67E9-75BA179AB3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182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CD157-5FEC-BCA3-0174-9F73C9BF6E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5BA61-7BF3-CA09-FE5A-9F4CFCA0D2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8A0080-2434-9BAC-C0D2-B7255F3547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11D5B3-1534-1E1C-F129-4B41E0D731D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943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BBB99-CEDC-DD69-E015-F747680E9A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DB66A9-FF4B-3004-0EED-457412888C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3C2930-B30F-ECD2-15D5-0781811FEB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CB1B71-84F4-3652-8218-21675B338A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52411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94023-68AA-72F2-6CA1-B926C5D78B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3ACEC7-31E4-938E-41EC-87FB741361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675476-92BD-E2FA-0BC0-1ECC9FC8F9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B9330A-2062-A24E-4020-628CC8BB8B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300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A54E4-4868-0C99-C774-64B0CE50DE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66C02-DB0C-F720-369F-02C692F630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37572F-0469-FB8D-C38B-38DE1A09DB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177120C-7040-A30E-3645-51E17BD78FF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4048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C8002B-FFBE-4C00-BCD8-A228D5BE6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385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3FB91-6097-2C3B-DF4F-F51AF62FDF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57FCB0-7F64-C9E3-3CBD-C0CCD520BB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CD7C52-5612-6118-CEC3-0938A126AA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476137-BD7E-984F-6299-CAC99B3D600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9818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1E73B-27D5-0742-EFD3-271CED052D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D5DA1-4B9D-CB28-5EF4-7317E16CD2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13E9CE-4529-D1E1-BBDE-7A31594762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1BBEF4-5FAC-247D-7114-EEB596B67A7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7999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9648E-D361-79EE-61E2-8128F11B1E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59EE67-D62E-F779-ED57-FEEE18A69A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2094CC-88D5-B08D-86B4-4C9BBB6197C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48E66B-D2CD-826F-C444-0E8F1EE0E6E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754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10A71-D538-6102-525D-A2B07A187B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D35767-3C1D-AF30-2A23-0DF4F520B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0E20E4-3187-66E0-7E18-E65C001AF2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AF459E-3CD2-EAF0-6ACA-5C82EBB5A0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11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0D127-0E5A-1344-A86F-9FD67CE05F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68CCEF-082B-6211-59EB-22A43AACC6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FBA14-1E91-526C-C098-589D4E1E8D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625DB1-925E-895E-2563-C41B698B29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6952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5957A2-8AEC-271A-AECE-2C714ADB05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737BD7-70D1-0263-ADE7-07F6BC19E3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D59699-BF2A-B44F-FD68-1FD1248A90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B6DAAB-489F-C9CD-6873-F25DFA5F1E8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146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DF3DC-A4EF-0240-C295-03E4A1AF90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396C9C-DC46-0652-9741-CDDC4AC860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B07A68-811B-E8B0-96E8-8AE699CDF3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406FB3C-3A4C-263E-1DD6-309F1E1FF80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331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FE773D-ECAE-F1E2-1BCC-31F2F3255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75B6B4-709B-CB83-6CE0-721727E5BA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33703F-84E6-69EF-E795-4E172C3654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D519D1-6002-72E7-0B11-F524187B9CC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3937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EA7225-F21F-B05D-F665-F4133109A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034785-5CA7-7A6B-16FE-523417BF50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50C7D-A5E1-8C0B-8F83-A0AC122A8C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6022416-C460-CB97-4D82-38E505F3868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C8002B-FFBE-4C00-BCD8-A228D5BE6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212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2A7F1-0E75-E9A5-EAC0-F92CA27FDA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7788C3-44B0-9F76-1ED1-C258015209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4C5396-39F6-DCB7-5E1F-C7CD51548E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E26E33-CCF4-9ABD-BBDC-82B1EC35C5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8991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57424-8E57-A65E-5A2D-85A742B8C4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392BB5-2386-B9D0-35C2-D278A10CFA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D73AF4-5999-B2CD-9F4D-47E6970A0A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98C9AB-6DB5-0BB6-0214-062923BA597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66DC4-03ED-4821-B728-842CADE62EF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6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3B1E4-8580-5CF4-C111-B9E6B7A9D4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DD4365-8424-89CC-965A-FCA3CF3150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A93CFC-D2C2-C6B0-13B3-9153B5B5F3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73D247-B7B0-CCC4-0B9A-057121E7EF8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C8002B-FFBE-4C00-BCD8-A228D5BE61D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908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7C8B4-2CD4-D103-14BB-60F6C8FC3A87}"/>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95E9E1C-7BD4-A5DC-B3A4-BF181B6923BA}"/>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490067C-4991-4EBF-5255-7A9C33A1335E}"/>
              </a:ext>
            </a:extLst>
          </p:cNvPr>
          <p:cNvSpPr>
            <a:spLocks noGrp="1"/>
          </p:cNvSpPr>
          <p:nvPr>
            <p:ph type="dt" sz="half" idx="10"/>
          </p:nvPr>
        </p:nvSpPr>
        <p:spPr/>
        <p:txBody>
          <a:bodyPr/>
          <a:lstStyle/>
          <a:p>
            <a:fld id="{5820C970-EEE6-4864-ABD3-B5B2EAED7494}" type="datetimeFigureOut">
              <a:rPr lang="en-US" smtClean="0"/>
              <a:t>9/11/2025</a:t>
            </a:fld>
            <a:endParaRPr lang="en-US"/>
          </a:p>
        </p:txBody>
      </p:sp>
      <p:sp>
        <p:nvSpPr>
          <p:cNvPr id="5" name="Footer Placeholder 4">
            <a:extLst>
              <a:ext uri="{FF2B5EF4-FFF2-40B4-BE49-F238E27FC236}">
                <a16:creationId xmlns:a16="http://schemas.microsoft.com/office/drawing/2014/main" id="{EE52627C-949B-14F9-A5D2-D1D1CF4D6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D6096D-8812-17BC-A74F-C4CF33B3ED91}"/>
              </a:ext>
            </a:extLst>
          </p:cNvPr>
          <p:cNvSpPr>
            <a:spLocks noGrp="1"/>
          </p:cNvSpPr>
          <p:nvPr>
            <p:ph type="sldNum" sz="quarter" idx="12"/>
          </p:nvPr>
        </p:nvSpPr>
        <p:spPr/>
        <p:txBody>
          <a:bodyPr/>
          <a:lstStyle/>
          <a:p>
            <a:fld id="{8A9DE18F-5236-487D-99E1-4F7DD2B669E8}" type="slidenum">
              <a:rPr lang="en-US" smtClean="0"/>
              <a:t>‹#›</a:t>
            </a:fld>
            <a:endParaRPr lang="en-US"/>
          </a:p>
        </p:txBody>
      </p:sp>
    </p:spTree>
    <p:extLst>
      <p:ext uri="{BB962C8B-B14F-4D97-AF65-F5344CB8AC3E}">
        <p14:creationId xmlns:p14="http://schemas.microsoft.com/office/powerpoint/2010/main" val="3565839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0FB4E-DECE-E407-D880-98B51A42856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017023-40EA-7DE6-8A4F-438A1E4792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617E7-24E5-3F8A-3837-953805359FF4}"/>
              </a:ext>
            </a:extLst>
          </p:cNvPr>
          <p:cNvSpPr>
            <a:spLocks noGrp="1"/>
          </p:cNvSpPr>
          <p:nvPr>
            <p:ph type="dt" sz="half" idx="10"/>
          </p:nvPr>
        </p:nvSpPr>
        <p:spPr/>
        <p:txBody>
          <a:bodyPr/>
          <a:lstStyle/>
          <a:p>
            <a:fld id="{5820C970-EEE6-4864-ABD3-B5B2EAED7494}" type="datetimeFigureOut">
              <a:rPr lang="en-US" smtClean="0"/>
              <a:t>9/11/2025</a:t>
            </a:fld>
            <a:endParaRPr lang="en-US"/>
          </a:p>
        </p:txBody>
      </p:sp>
      <p:sp>
        <p:nvSpPr>
          <p:cNvPr id="5" name="Footer Placeholder 4">
            <a:extLst>
              <a:ext uri="{FF2B5EF4-FFF2-40B4-BE49-F238E27FC236}">
                <a16:creationId xmlns:a16="http://schemas.microsoft.com/office/drawing/2014/main" id="{56E5C8DC-4CC0-AA6B-06D4-82953E525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B0E0A-5E2A-2F7B-0FF6-5B1B49F9C994}"/>
              </a:ext>
            </a:extLst>
          </p:cNvPr>
          <p:cNvSpPr>
            <a:spLocks noGrp="1"/>
          </p:cNvSpPr>
          <p:nvPr>
            <p:ph type="sldNum" sz="quarter" idx="12"/>
          </p:nvPr>
        </p:nvSpPr>
        <p:spPr/>
        <p:txBody>
          <a:bodyPr/>
          <a:lstStyle/>
          <a:p>
            <a:fld id="{8A9DE18F-5236-487D-99E1-4F7DD2B669E8}" type="slidenum">
              <a:rPr lang="en-US" smtClean="0"/>
              <a:t>‹#›</a:t>
            </a:fld>
            <a:endParaRPr lang="en-US"/>
          </a:p>
        </p:txBody>
      </p:sp>
    </p:spTree>
    <p:extLst>
      <p:ext uri="{BB962C8B-B14F-4D97-AF65-F5344CB8AC3E}">
        <p14:creationId xmlns:p14="http://schemas.microsoft.com/office/powerpoint/2010/main" val="2429062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F92752-8B32-CB2C-9935-C85D7E666AA6}"/>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6522F6-9F2A-E347-56FD-2DA69538C947}"/>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D3E09-850F-5923-0447-73F16D9376BC}"/>
              </a:ext>
            </a:extLst>
          </p:cNvPr>
          <p:cNvSpPr>
            <a:spLocks noGrp="1"/>
          </p:cNvSpPr>
          <p:nvPr>
            <p:ph type="dt" sz="half" idx="10"/>
          </p:nvPr>
        </p:nvSpPr>
        <p:spPr/>
        <p:txBody>
          <a:bodyPr/>
          <a:lstStyle/>
          <a:p>
            <a:fld id="{5820C970-EEE6-4864-ABD3-B5B2EAED7494}" type="datetimeFigureOut">
              <a:rPr lang="en-US" smtClean="0"/>
              <a:t>9/11/2025</a:t>
            </a:fld>
            <a:endParaRPr lang="en-US"/>
          </a:p>
        </p:txBody>
      </p:sp>
      <p:sp>
        <p:nvSpPr>
          <p:cNvPr id="5" name="Footer Placeholder 4">
            <a:extLst>
              <a:ext uri="{FF2B5EF4-FFF2-40B4-BE49-F238E27FC236}">
                <a16:creationId xmlns:a16="http://schemas.microsoft.com/office/drawing/2014/main" id="{11BCA7E0-21B9-94EB-D9D8-15622E64D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B7A5C8-6278-AEA7-71B4-CE60E689E2DA}"/>
              </a:ext>
            </a:extLst>
          </p:cNvPr>
          <p:cNvSpPr>
            <a:spLocks noGrp="1"/>
          </p:cNvSpPr>
          <p:nvPr>
            <p:ph type="sldNum" sz="quarter" idx="12"/>
          </p:nvPr>
        </p:nvSpPr>
        <p:spPr/>
        <p:txBody>
          <a:bodyPr/>
          <a:lstStyle/>
          <a:p>
            <a:fld id="{8A9DE18F-5236-487D-99E1-4F7DD2B669E8}" type="slidenum">
              <a:rPr lang="en-US" smtClean="0"/>
              <a:t>‹#›</a:t>
            </a:fld>
            <a:endParaRPr lang="en-US"/>
          </a:p>
        </p:txBody>
      </p:sp>
    </p:spTree>
    <p:extLst>
      <p:ext uri="{BB962C8B-B14F-4D97-AF65-F5344CB8AC3E}">
        <p14:creationId xmlns:p14="http://schemas.microsoft.com/office/powerpoint/2010/main" val="1370684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 Kicker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sp>
        <p:nvSpPr>
          <p:cNvPr id="14" name="Content Placeholder 2"/>
          <p:cNvSpPr>
            <a:spLocks noGrp="1"/>
          </p:cNvSpPr>
          <p:nvPr>
            <p:ph idx="1"/>
          </p:nvPr>
        </p:nvSpPr>
        <p:spPr>
          <a:xfrm>
            <a:off x="466344" y="946404"/>
            <a:ext cx="8220456" cy="36004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Footer Placeholder 4"/>
          <p:cNvSpPr>
            <a:spLocks noGrp="1"/>
          </p:cNvSpPr>
          <p:nvPr>
            <p:ph type="ftr" sz="quarter" idx="3"/>
          </p:nvPr>
        </p:nvSpPr>
        <p:spPr>
          <a:xfrm>
            <a:off x="457200" y="4767264"/>
            <a:ext cx="4114800" cy="273844"/>
          </a:xfrm>
          <a:prstGeom prst="rect">
            <a:avLst/>
          </a:prstGeom>
        </p:spPr>
        <p:txBody>
          <a:bodyPr vert="horz" lIns="0" tIns="45720" rIns="0" bIns="45720" rtlCol="0" anchor="ctr"/>
          <a:lstStyle>
            <a:lvl1pPr algn="l">
              <a:defRPr sz="750">
                <a:solidFill>
                  <a:schemeClr val="tx1">
                    <a:tint val="75000"/>
                  </a:schemeClr>
                </a:solidFill>
                <a:latin typeface="Arial" pitchFamily="34" charset="0"/>
                <a:cs typeface="Arial" pitchFamily="34" charset="0"/>
              </a:defRPr>
            </a:lvl1pPr>
          </a:lstStyle>
          <a:p>
            <a:pPr rtl="0"/>
            <a:endParaRPr lang="en-US" kern="1200" dirty="0">
              <a:solidFill>
                <a:srgbClr val="000000">
                  <a:tint val="75000"/>
                </a:srgbClr>
              </a:solidFill>
              <a:ea typeface="+mn-ea"/>
            </a:endParaRPr>
          </a:p>
        </p:txBody>
      </p:sp>
      <p:sp>
        <p:nvSpPr>
          <p:cNvPr id="9" name="Slide Number Placeholder 5"/>
          <p:cNvSpPr>
            <a:spLocks noGrp="1"/>
          </p:cNvSpPr>
          <p:nvPr>
            <p:ph type="sldNum" sz="quarter" idx="4"/>
          </p:nvPr>
        </p:nvSpPr>
        <p:spPr>
          <a:xfrm>
            <a:off x="6250236" y="4767264"/>
            <a:ext cx="2436564" cy="273844"/>
          </a:xfrm>
          <a:prstGeom prst="rect">
            <a:avLst/>
          </a:prstGeom>
        </p:spPr>
        <p:txBody>
          <a:bodyPr vert="horz" lIns="0" tIns="45720" rIns="0" bIns="45720" rtlCol="0" anchor="ctr"/>
          <a:lstStyle>
            <a:lvl1pPr algn="r">
              <a:defRPr sz="750" b="1">
                <a:solidFill>
                  <a:schemeClr val="tx1">
                    <a:tint val="75000"/>
                  </a:schemeClr>
                </a:solidFill>
                <a:latin typeface="Arial" pitchFamily="34" charset="0"/>
                <a:cs typeface="Arial" pitchFamily="34" charset="0"/>
              </a:defRPr>
            </a:lvl1pPr>
          </a:lstStyle>
          <a:p>
            <a:fld id="{8A4CBB04-607A-422C-AFF1-A7D9009CFEB6}" type="slidenum">
              <a:rPr lang="en-US" smtClean="0">
                <a:solidFill>
                  <a:srgbClr val="000000">
                    <a:tint val="75000"/>
                  </a:srgbClr>
                </a:solidFill>
              </a:rPr>
              <a:pPr/>
              <a:t>‹#›</a:t>
            </a:fld>
            <a:endParaRPr lang="en-US" dirty="0">
              <a:solidFill>
                <a:srgbClr val="000000">
                  <a:tint val="75000"/>
                </a:srgbClr>
              </a:solidFill>
            </a:endParaRPr>
          </a:p>
        </p:txBody>
      </p:sp>
      <p:sp>
        <p:nvSpPr>
          <p:cNvPr id="11" name="TextBox 10"/>
          <p:cNvSpPr txBox="1">
            <a:spLocks/>
          </p:cNvSpPr>
          <p:nvPr userDrawn="1"/>
        </p:nvSpPr>
        <p:spPr>
          <a:xfrm>
            <a:off x="374904" y="10370"/>
            <a:ext cx="4114800" cy="219291"/>
          </a:xfrm>
          <a:prstGeom prst="rect">
            <a:avLst/>
          </a:prstGeom>
          <a:noFill/>
        </p:spPr>
        <p:txBody>
          <a:bodyPr wrap="square" rtlCol="0" anchor="ctr">
            <a:spAutoFit/>
          </a:bodyPr>
          <a:lstStyle/>
          <a:p>
            <a:r>
              <a:rPr lang="en-US" sz="825" b="0" dirty="0"/>
              <a:t>Building on a Legacy of Successful Relationships</a:t>
            </a:r>
          </a:p>
        </p:txBody>
      </p:sp>
    </p:spTree>
    <p:extLst>
      <p:ext uri="{BB962C8B-B14F-4D97-AF65-F5344CB8AC3E}">
        <p14:creationId xmlns:p14="http://schemas.microsoft.com/office/powerpoint/2010/main" val="471177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52620-1E9F-8EBD-85F2-3D080FB705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3B7438-8036-4431-F92E-7940505741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FCB56F-4F58-9A41-27A8-1327B8F97B09}"/>
              </a:ext>
            </a:extLst>
          </p:cNvPr>
          <p:cNvSpPr>
            <a:spLocks noGrp="1"/>
          </p:cNvSpPr>
          <p:nvPr>
            <p:ph type="dt" sz="half" idx="10"/>
          </p:nvPr>
        </p:nvSpPr>
        <p:spPr/>
        <p:txBody>
          <a:bodyPr/>
          <a:lstStyle/>
          <a:p>
            <a:fld id="{5820C970-EEE6-4864-ABD3-B5B2EAED7494}" type="datetimeFigureOut">
              <a:rPr lang="en-US" smtClean="0"/>
              <a:t>9/11/2025</a:t>
            </a:fld>
            <a:endParaRPr lang="en-US"/>
          </a:p>
        </p:txBody>
      </p:sp>
      <p:sp>
        <p:nvSpPr>
          <p:cNvPr id="5" name="Footer Placeholder 4">
            <a:extLst>
              <a:ext uri="{FF2B5EF4-FFF2-40B4-BE49-F238E27FC236}">
                <a16:creationId xmlns:a16="http://schemas.microsoft.com/office/drawing/2014/main" id="{63714842-A129-8B43-E348-4CE3B30B5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DB60B4-6CC5-5428-969C-87581A456059}"/>
              </a:ext>
            </a:extLst>
          </p:cNvPr>
          <p:cNvSpPr>
            <a:spLocks noGrp="1"/>
          </p:cNvSpPr>
          <p:nvPr>
            <p:ph type="sldNum" sz="quarter" idx="12"/>
          </p:nvPr>
        </p:nvSpPr>
        <p:spPr/>
        <p:txBody>
          <a:bodyPr/>
          <a:lstStyle/>
          <a:p>
            <a:fld id="{8A9DE18F-5236-487D-99E1-4F7DD2B669E8}" type="slidenum">
              <a:rPr lang="en-US" smtClean="0"/>
              <a:t>‹#›</a:t>
            </a:fld>
            <a:endParaRPr lang="en-US"/>
          </a:p>
        </p:txBody>
      </p:sp>
    </p:spTree>
    <p:extLst>
      <p:ext uri="{BB962C8B-B14F-4D97-AF65-F5344CB8AC3E}">
        <p14:creationId xmlns:p14="http://schemas.microsoft.com/office/powerpoint/2010/main" val="351723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51935-A93F-55B9-1D75-C3CB328EDA40}"/>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1BAFBE6-94F6-F5E6-2EC4-AD19D5C4662A}"/>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BB7DAA-69FD-A953-976C-8E0D19B5A127}"/>
              </a:ext>
            </a:extLst>
          </p:cNvPr>
          <p:cNvSpPr>
            <a:spLocks noGrp="1"/>
          </p:cNvSpPr>
          <p:nvPr>
            <p:ph type="dt" sz="half" idx="10"/>
          </p:nvPr>
        </p:nvSpPr>
        <p:spPr/>
        <p:txBody>
          <a:bodyPr/>
          <a:lstStyle/>
          <a:p>
            <a:fld id="{5820C970-EEE6-4864-ABD3-B5B2EAED7494}" type="datetimeFigureOut">
              <a:rPr lang="en-US" smtClean="0"/>
              <a:t>9/11/2025</a:t>
            </a:fld>
            <a:endParaRPr lang="en-US"/>
          </a:p>
        </p:txBody>
      </p:sp>
      <p:sp>
        <p:nvSpPr>
          <p:cNvPr id="5" name="Footer Placeholder 4">
            <a:extLst>
              <a:ext uri="{FF2B5EF4-FFF2-40B4-BE49-F238E27FC236}">
                <a16:creationId xmlns:a16="http://schemas.microsoft.com/office/drawing/2014/main" id="{0DDAD62B-75BD-10FA-DB2C-5AE2D6111C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5C5B84-E8D8-F843-ED8E-B5979A5C4715}"/>
              </a:ext>
            </a:extLst>
          </p:cNvPr>
          <p:cNvSpPr>
            <a:spLocks noGrp="1"/>
          </p:cNvSpPr>
          <p:nvPr>
            <p:ph type="sldNum" sz="quarter" idx="12"/>
          </p:nvPr>
        </p:nvSpPr>
        <p:spPr/>
        <p:txBody>
          <a:bodyPr/>
          <a:lstStyle/>
          <a:p>
            <a:fld id="{8A9DE18F-5236-487D-99E1-4F7DD2B669E8}" type="slidenum">
              <a:rPr lang="en-US" smtClean="0"/>
              <a:t>‹#›</a:t>
            </a:fld>
            <a:endParaRPr lang="en-US"/>
          </a:p>
        </p:txBody>
      </p:sp>
    </p:spTree>
    <p:extLst>
      <p:ext uri="{BB962C8B-B14F-4D97-AF65-F5344CB8AC3E}">
        <p14:creationId xmlns:p14="http://schemas.microsoft.com/office/powerpoint/2010/main" val="3086141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E773-0A02-5580-081D-588605C4D6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F26438-E99D-A8A2-6215-67B96866618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79E13C-BD11-023A-AA5D-D04157D373F3}"/>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AAB765-67CF-D05B-F605-75545E997EC0}"/>
              </a:ext>
            </a:extLst>
          </p:cNvPr>
          <p:cNvSpPr>
            <a:spLocks noGrp="1"/>
          </p:cNvSpPr>
          <p:nvPr>
            <p:ph type="dt" sz="half" idx="10"/>
          </p:nvPr>
        </p:nvSpPr>
        <p:spPr/>
        <p:txBody>
          <a:bodyPr/>
          <a:lstStyle/>
          <a:p>
            <a:fld id="{5820C970-EEE6-4864-ABD3-B5B2EAED7494}" type="datetimeFigureOut">
              <a:rPr lang="en-US" smtClean="0"/>
              <a:t>9/11/2025</a:t>
            </a:fld>
            <a:endParaRPr lang="en-US"/>
          </a:p>
        </p:txBody>
      </p:sp>
      <p:sp>
        <p:nvSpPr>
          <p:cNvPr id="6" name="Footer Placeholder 5">
            <a:extLst>
              <a:ext uri="{FF2B5EF4-FFF2-40B4-BE49-F238E27FC236}">
                <a16:creationId xmlns:a16="http://schemas.microsoft.com/office/drawing/2014/main" id="{675E22EA-85EC-BDCF-EE5F-A3181F2D9B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65E18C-F338-2DA0-9342-F89DB4267333}"/>
              </a:ext>
            </a:extLst>
          </p:cNvPr>
          <p:cNvSpPr>
            <a:spLocks noGrp="1"/>
          </p:cNvSpPr>
          <p:nvPr>
            <p:ph type="sldNum" sz="quarter" idx="12"/>
          </p:nvPr>
        </p:nvSpPr>
        <p:spPr/>
        <p:txBody>
          <a:bodyPr/>
          <a:lstStyle/>
          <a:p>
            <a:fld id="{8A9DE18F-5236-487D-99E1-4F7DD2B669E8}" type="slidenum">
              <a:rPr lang="en-US" smtClean="0"/>
              <a:t>‹#›</a:t>
            </a:fld>
            <a:endParaRPr lang="en-US"/>
          </a:p>
        </p:txBody>
      </p:sp>
    </p:spTree>
    <p:extLst>
      <p:ext uri="{BB962C8B-B14F-4D97-AF65-F5344CB8AC3E}">
        <p14:creationId xmlns:p14="http://schemas.microsoft.com/office/powerpoint/2010/main" val="4084278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35D8-D250-326E-DB55-BF70EDEFADC0}"/>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B00599-5FAA-1356-FE38-6F6BF19218B7}"/>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97D8B95-307D-0987-7E9E-DD4F976E6832}"/>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2BE64E-80E8-0C4A-65DF-1E0822ABA539}"/>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A7EAEBA-DD50-ED9A-222C-5F11DA14CAF2}"/>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B9713F-0827-6140-0BA0-499384856827}"/>
              </a:ext>
            </a:extLst>
          </p:cNvPr>
          <p:cNvSpPr>
            <a:spLocks noGrp="1"/>
          </p:cNvSpPr>
          <p:nvPr>
            <p:ph type="dt" sz="half" idx="10"/>
          </p:nvPr>
        </p:nvSpPr>
        <p:spPr/>
        <p:txBody>
          <a:bodyPr/>
          <a:lstStyle/>
          <a:p>
            <a:fld id="{5820C970-EEE6-4864-ABD3-B5B2EAED7494}" type="datetimeFigureOut">
              <a:rPr lang="en-US" smtClean="0"/>
              <a:t>9/11/2025</a:t>
            </a:fld>
            <a:endParaRPr lang="en-US"/>
          </a:p>
        </p:txBody>
      </p:sp>
      <p:sp>
        <p:nvSpPr>
          <p:cNvPr id="8" name="Footer Placeholder 7">
            <a:extLst>
              <a:ext uri="{FF2B5EF4-FFF2-40B4-BE49-F238E27FC236}">
                <a16:creationId xmlns:a16="http://schemas.microsoft.com/office/drawing/2014/main" id="{53CD6983-7679-EF28-76EE-2ECD35171C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F5FC1D-98C8-D9E3-923D-64192AB6FC8B}"/>
              </a:ext>
            </a:extLst>
          </p:cNvPr>
          <p:cNvSpPr>
            <a:spLocks noGrp="1"/>
          </p:cNvSpPr>
          <p:nvPr>
            <p:ph type="sldNum" sz="quarter" idx="12"/>
          </p:nvPr>
        </p:nvSpPr>
        <p:spPr/>
        <p:txBody>
          <a:bodyPr/>
          <a:lstStyle/>
          <a:p>
            <a:fld id="{8A9DE18F-5236-487D-99E1-4F7DD2B669E8}" type="slidenum">
              <a:rPr lang="en-US" smtClean="0"/>
              <a:t>‹#›</a:t>
            </a:fld>
            <a:endParaRPr lang="en-US"/>
          </a:p>
        </p:txBody>
      </p:sp>
    </p:spTree>
    <p:extLst>
      <p:ext uri="{BB962C8B-B14F-4D97-AF65-F5344CB8AC3E}">
        <p14:creationId xmlns:p14="http://schemas.microsoft.com/office/powerpoint/2010/main" val="1027291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0D888-5D5A-7D8B-85E0-FC0ED1290E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4EF722-84EF-B6CC-7F2C-9AA8A787777C}"/>
              </a:ext>
            </a:extLst>
          </p:cNvPr>
          <p:cNvSpPr>
            <a:spLocks noGrp="1"/>
          </p:cNvSpPr>
          <p:nvPr>
            <p:ph type="dt" sz="half" idx="10"/>
          </p:nvPr>
        </p:nvSpPr>
        <p:spPr/>
        <p:txBody>
          <a:bodyPr/>
          <a:lstStyle/>
          <a:p>
            <a:fld id="{5820C970-EEE6-4864-ABD3-B5B2EAED7494}" type="datetimeFigureOut">
              <a:rPr lang="en-US" smtClean="0"/>
              <a:t>9/11/2025</a:t>
            </a:fld>
            <a:endParaRPr lang="en-US"/>
          </a:p>
        </p:txBody>
      </p:sp>
      <p:sp>
        <p:nvSpPr>
          <p:cNvPr id="4" name="Footer Placeholder 3">
            <a:extLst>
              <a:ext uri="{FF2B5EF4-FFF2-40B4-BE49-F238E27FC236}">
                <a16:creationId xmlns:a16="http://schemas.microsoft.com/office/drawing/2014/main" id="{ACFDF13D-50C3-3C1E-47ED-9C79EF8CBC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73AD8E-8F0C-362D-736B-5F05CF9BFD61}"/>
              </a:ext>
            </a:extLst>
          </p:cNvPr>
          <p:cNvSpPr>
            <a:spLocks noGrp="1"/>
          </p:cNvSpPr>
          <p:nvPr>
            <p:ph type="sldNum" sz="quarter" idx="12"/>
          </p:nvPr>
        </p:nvSpPr>
        <p:spPr/>
        <p:txBody>
          <a:bodyPr/>
          <a:lstStyle/>
          <a:p>
            <a:fld id="{8A9DE18F-5236-487D-99E1-4F7DD2B669E8}" type="slidenum">
              <a:rPr lang="en-US" smtClean="0"/>
              <a:t>‹#›</a:t>
            </a:fld>
            <a:endParaRPr lang="en-US"/>
          </a:p>
        </p:txBody>
      </p:sp>
    </p:spTree>
    <p:extLst>
      <p:ext uri="{BB962C8B-B14F-4D97-AF65-F5344CB8AC3E}">
        <p14:creationId xmlns:p14="http://schemas.microsoft.com/office/powerpoint/2010/main" val="260480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5D7809-FEAE-6DEA-906B-3630AEED7221}"/>
              </a:ext>
            </a:extLst>
          </p:cNvPr>
          <p:cNvSpPr>
            <a:spLocks noGrp="1"/>
          </p:cNvSpPr>
          <p:nvPr>
            <p:ph type="dt" sz="half" idx="10"/>
          </p:nvPr>
        </p:nvSpPr>
        <p:spPr/>
        <p:txBody>
          <a:bodyPr/>
          <a:lstStyle/>
          <a:p>
            <a:fld id="{5820C970-EEE6-4864-ABD3-B5B2EAED7494}" type="datetimeFigureOut">
              <a:rPr lang="en-US" smtClean="0"/>
              <a:t>9/11/2025</a:t>
            </a:fld>
            <a:endParaRPr lang="en-US"/>
          </a:p>
        </p:txBody>
      </p:sp>
      <p:sp>
        <p:nvSpPr>
          <p:cNvPr id="3" name="Footer Placeholder 2">
            <a:extLst>
              <a:ext uri="{FF2B5EF4-FFF2-40B4-BE49-F238E27FC236}">
                <a16:creationId xmlns:a16="http://schemas.microsoft.com/office/drawing/2014/main" id="{97C1838C-B72B-4C51-BD7E-4AD42568B4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212572-511E-3AD0-ABB9-C84C64803463}"/>
              </a:ext>
            </a:extLst>
          </p:cNvPr>
          <p:cNvSpPr>
            <a:spLocks noGrp="1"/>
          </p:cNvSpPr>
          <p:nvPr>
            <p:ph type="sldNum" sz="quarter" idx="12"/>
          </p:nvPr>
        </p:nvSpPr>
        <p:spPr/>
        <p:txBody>
          <a:bodyPr/>
          <a:lstStyle/>
          <a:p>
            <a:fld id="{8A9DE18F-5236-487D-99E1-4F7DD2B669E8}" type="slidenum">
              <a:rPr lang="en-US" smtClean="0"/>
              <a:t>‹#›</a:t>
            </a:fld>
            <a:endParaRPr lang="en-US"/>
          </a:p>
        </p:txBody>
      </p:sp>
    </p:spTree>
    <p:extLst>
      <p:ext uri="{BB962C8B-B14F-4D97-AF65-F5344CB8AC3E}">
        <p14:creationId xmlns:p14="http://schemas.microsoft.com/office/powerpoint/2010/main" val="50743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0F6F-08AB-56AC-AD61-F81A3C3C284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7652011-EB83-CEA4-7A5D-43812EEB7368}"/>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196174-F00D-54A5-E3C5-91A6F7D1157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16EA4C1-8B64-4DDA-B6EC-B9BE60C6E120}"/>
              </a:ext>
            </a:extLst>
          </p:cNvPr>
          <p:cNvSpPr>
            <a:spLocks noGrp="1"/>
          </p:cNvSpPr>
          <p:nvPr>
            <p:ph type="dt" sz="half" idx="10"/>
          </p:nvPr>
        </p:nvSpPr>
        <p:spPr/>
        <p:txBody>
          <a:bodyPr/>
          <a:lstStyle/>
          <a:p>
            <a:fld id="{5820C970-EEE6-4864-ABD3-B5B2EAED7494}" type="datetimeFigureOut">
              <a:rPr lang="en-US" smtClean="0"/>
              <a:t>9/11/2025</a:t>
            </a:fld>
            <a:endParaRPr lang="en-US"/>
          </a:p>
        </p:txBody>
      </p:sp>
      <p:sp>
        <p:nvSpPr>
          <p:cNvPr id="6" name="Footer Placeholder 5">
            <a:extLst>
              <a:ext uri="{FF2B5EF4-FFF2-40B4-BE49-F238E27FC236}">
                <a16:creationId xmlns:a16="http://schemas.microsoft.com/office/drawing/2014/main" id="{9D1AE823-3949-8E15-12DF-7D2B5BC1E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49C19A-5317-70EF-8E7F-3D8A14EAB42B}"/>
              </a:ext>
            </a:extLst>
          </p:cNvPr>
          <p:cNvSpPr>
            <a:spLocks noGrp="1"/>
          </p:cNvSpPr>
          <p:nvPr>
            <p:ph type="sldNum" sz="quarter" idx="12"/>
          </p:nvPr>
        </p:nvSpPr>
        <p:spPr/>
        <p:txBody>
          <a:bodyPr/>
          <a:lstStyle/>
          <a:p>
            <a:fld id="{8A9DE18F-5236-487D-99E1-4F7DD2B669E8}" type="slidenum">
              <a:rPr lang="en-US" smtClean="0"/>
              <a:t>‹#›</a:t>
            </a:fld>
            <a:endParaRPr lang="en-US"/>
          </a:p>
        </p:txBody>
      </p:sp>
    </p:spTree>
    <p:extLst>
      <p:ext uri="{BB962C8B-B14F-4D97-AF65-F5344CB8AC3E}">
        <p14:creationId xmlns:p14="http://schemas.microsoft.com/office/powerpoint/2010/main" val="657489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B3663-1ECB-26B4-6480-B4DCA43D29A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314167B-6750-F810-B77A-5734C399B2F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C47B6E24-3C37-1822-1C74-9E49AA7554E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9A1CED2-852E-FB6F-8FD8-A0ECD78B3832}"/>
              </a:ext>
            </a:extLst>
          </p:cNvPr>
          <p:cNvSpPr>
            <a:spLocks noGrp="1"/>
          </p:cNvSpPr>
          <p:nvPr>
            <p:ph type="dt" sz="half" idx="10"/>
          </p:nvPr>
        </p:nvSpPr>
        <p:spPr/>
        <p:txBody>
          <a:bodyPr/>
          <a:lstStyle/>
          <a:p>
            <a:fld id="{5820C970-EEE6-4864-ABD3-B5B2EAED7494}" type="datetimeFigureOut">
              <a:rPr lang="en-US" smtClean="0"/>
              <a:t>9/11/2025</a:t>
            </a:fld>
            <a:endParaRPr lang="en-US"/>
          </a:p>
        </p:txBody>
      </p:sp>
      <p:sp>
        <p:nvSpPr>
          <p:cNvPr id="6" name="Footer Placeholder 5">
            <a:extLst>
              <a:ext uri="{FF2B5EF4-FFF2-40B4-BE49-F238E27FC236}">
                <a16:creationId xmlns:a16="http://schemas.microsoft.com/office/drawing/2014/main" id="{D6699A98-60A0-012E-D603-6665165BB7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4913F-38EF-C3E5-6A4C-9C90077524B4}"/>
              </a:ext>
            </a:extLst>
          </p:cNvPr>
          <p:cNvSpPr>
            <a:spLocks noGrp="1"/>
          </p:cNvSpPr>
          <p:nvPr>
            <p:ph type="sldNum" sz="quarter" idx="12"/>
          </p:nvPr>
        </p:nvSpPr>
        <p:spPr/>
        <p:txBody>
          <a:bodyPr/>
          <a:lstStyle/>
          <a:p>
            <a:fld id="{8A9DE18F-5236-487D-99E1-4F7DD2B669E8}" type="slidenum">
              <a:rPr lang="en-US" smtClean="0"/>
              <a:t>‹#›</a:t>
            </a:fld>
            <a:endParaRPr lang="en-US"/>
          </a:p>
        </p:txBody>
      </p:sp>
    </p:spTree>
    <p:extLst>
      <p:ext uri="{BB962C8B-B14F-4D97-AF65-F5344CB8AC3E}">
        <p14:creationId xmlns:p14="http://schemas.microsoft.com/office/powerpoint/2010/main" val="466691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955A08-F87B-8E3A-E7F8-E95E014311E8}"/>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532B1C-1A28-22F5-FB61-CB989ECFC56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B1961-6561-027C-7313-AD675FD363F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5820C970-EEE6-4864-ABD3-B5B2EAED7494}" type="datetimeFigureOut">
              <a:rPr lang="en-US" smtClean="0"/>
              <a:t>9/11/2025</a:t>
            </a:fld>
            <a:endParaRPr lang="en-US"/>
          </a:p>
        </p:txBody>
      </p:sp>
      <p:sp>
        <p:nvSpPr>
          <p:cNvPr id="5" name="Footer Placeholder 4">
            <a:extLst>
              <a:ext uri="{FF2B5EF4-FFF2-40B4-BE49-F238E27FC236}">
                <a16:creationId xmlns:a16="http://schemas.microsoft.com/office/drawing/2014/main" id="{E69BA456-7265-D701-3ED0-57C9C6C9EF52}"/>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38AD0F2-3AB3-10B9-31A3-0B25D5BE2A0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8A9DE18F-5236-487D-99E1-4F7DD2B669E8}" type="slidenum">
              <a:rPr lang="en-US" smtClean="0"/>
              <a:t>‹#›</a:t>
            </a:fld>
            <a:endParaRPr lang="en-US"/>
          </a:p>
        </p:txBody>
      </p:sp>
    </p:spTree>
    <p:extLst>
      <p:ext uri="{BB962C8B-B14F-4D97-AF65-F5344CB8AC3E}">
        <p14:creationId xmlns:p14="http://schemas.microsoft.com/office/powerpoint/2010/main" val="175447445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69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image" Target="../media/image1.png"/><Relationship Id="rId21" Type="http://schemas.openxmlformats.org/officeDocument/2006/relationships/image" Target="../media/image22.sv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notesSlide" Target="../notesSlides/notesSlide11.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23" Type="http://schemas.openxmlformats.org/officeDocument/2006/relationships/image" Target="../media/image24.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1.pn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info@csdpool.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97D4D7-1D61-2C1B-9E92-AB010DF1B9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E27AE-3A25-5FE6-D08A-EE90009B8D93}"/>
              </a:ext>
            </a:extLst>
          </p:cNvPr>
          <p:cNvSpPr>
            <a:spLocks noGrp="1"/>
          </p:cNvSpPr>
          <p:nvPr>
            <p:ph type="ctrTitle"/>
          </p:nvPr>
        </p:nvSpPr>
        <p:spPr>
          <a:xfrm>
            <a:off x="152400" y="2190750"/>
            <a:ext cx="8834718" cy="838200"/>
          </a:xfrm>
        </p:spPr>
        <p:txBody>
          <a:bodyPr>
            <a:noAutofit/>
          </a:bodyPr>
          <a:lstStyle/>
          <a:p>
            <a:r>
              <a:rPr lang="en-US" sz="5400" b="1" dirty="0">
                <a:solidFill>
                  <a:srgbClr val="004B85"/>
                </a:solidFill>
                <a:latin typeface="Tw Cen MT Condensed Extra Bold" panose="020B0803020202020204" pitchFamily="34" charset="0"/>
                <a:cs typeface="Calibri" panose="020F0502020204030204" pitchFamily="34" charset="0"/>
              </a:rPr>
              <a:t>CSD Pool Membership Meeting</a:t>
            </a:r>
            <a:endParaRPr lang="en-US" sz="5400" dirty="0">
              <a:solidFill>
                <a:srgbClr val="004B85"/>
              </a:solidFill>
              <a:latin typeface="Tw Cen MT Condensed Extra Bold" panose="020B0803020202020204" pitchFamily="34" charset="0"/>
              <a:ea typeface="Calibri" panose="020F0502020204030204" pitchFamily="34" charset="0"/>
              <a:cs typeface="Calibri" panose="020F0502020204030204" pitchFamily="34" charset="0"/>
            </a:endParaRPr>
          </a:p>
        </p:txBody>
      </p:sp>
      <p:sp>
        <p:nvSpPr>
          <p:cNvPr id="14" name="Subtitle 2">
            <a:extLst>
              <a:ext uri="{FF2B5EF4-FFF2-40B4-BE49-F238E27FC236}">
                <a16:creationId xmlns:a16="http://schemas.microsoft.com/office/drawing/2014/main" id="{4BDE9247-0E5C-800E-37BB-4FDB0C128912}"/>
              </a:ext>
            </a:extLst>
          </p:cNvPr>
          <p:cNvSpPr>
            <a:spLocks noGrp="1"/>
          </p:cNvSpPr>
          <p:nvPr>
            <p:ph type="subTitle" idx="1"/>
          </p:nvPr>
        </p:nvSpPr>
        <p:spPr>
          <a:xfrm>
            <a:off x="1143000" y="2990538"/>
            <a:ext cx="6858000" cy="1241822"/>
          </a:xfrm>
        </p:spPr>
        <p:txBody>
          <a:bodyPr/>
          <a:lstStyle/>
          <a:p>
            <a:r>
              <a:rPr lang="en-US" i="1" dirty="0">
                <a:solidFill>
                  <a:srgbClr val="004B85"/>
                </a:solidFill>
                <a:latin typeface="Calibri" panose="020F0502020204030204" pitchFamily="34" charset="0"/>
                <a:ea typeface="Calibri" panose="020F0502020204030204" pitchFamily="34" charset="0"/>
                <a:cs typeface="Calibri" panose="020F0502020204030204" pitchFamily="34" charset="0"/>
              </a:rPr>
              <a:t>September 17, 2025</a:t>
            </a:r>
          </a:p>
        </p:txBody>
      </p:sp>
      <p:sp>
        <p:nvSpPr>
          <p:cNvPr id="6" name="Rectangle 5">
            <a:extLst>
              <a:ext uri="{FF2B5EF4-FFF2-40B4-BE49-F238E27FC236}">
                <a16:creationId xmlns:a16="http://schemas.microsoft.com/office/drawing/2014/main" id="{89753CA0-E2A4-52C7-BE64-DA389DBEAF77}"/>
              </a:ext>
            </a:extLst>
          </p:cNvPr>
          <p:cNvSpPr/>
          <p:nvPr/>
        </p:nvSpPr>
        <p:spPr>
          <a:xfrm>
            <a:off x="0" y="-121023"/>
            <a:ext cx="9144000" cy="682883"/>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b="0">
              <a:solidFill>
                <a:prstClr val="white"/>
              </a:solidFill>
              <a:latin typeface="Calibri" panose="020F0502020204030204"/>
            </a:endParaRPr>
          </a:p>
        </p:txBody>
      </p:sp>
      <p:sp>
        <p:nvSpPr>
          <p:cNvPr id="9" name="Rectangle 8">
            <a:extLst>
              <a:ext uri="{FF2B5EF4-FFF2-40B4-BE49-F238E27FC236}">
                <a16:creationId xmlns:a16="http://schemas.microsoft.com/office/drawing/2014/main" id="{0D3EAFD0-7A20-898C-B5B6-9463B0C17423}"/>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b="0" dirty="0">
              <a:solidFill>
                <a:prstClr val="white"/>
              </a:solidFill>
              <a:latin typeface="Calibri" panose="020F0502020204030204"/>
            </a:endParaRPr>
          </a:p>
        </p:txBody>
      </p:sp>
      <p:pic>
        <p:nvPicPr>
          <p:cNvPr id="10" name="Picture 9">
            <a:extLst>
              <a:ext uri="{FF2B5EF4-FFF2-40B4-BE49-F238E27FC236}">
                <a16:creationId xmlns:a16="http://schemas.microsoft.com/office/drawing/2014/main" id="{979C6E09-8C8B-A710-9E5F-C26D743B4D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1"/>
            <a:ext cx="2751526" cy="338639"/>
          </a:xfrm>
          <a:prstGeom prst="rect">
            <a:avLst/>
          </a:prstGeom>
        </p:spPr>
      </p:pic>
      <p:sp>
        <p:nvSpPr>
          <p:cNvPr id="4" name="TextBox 3">
            <a:extLst>
              <a:ext uri="{FF2B5EF4-FFF2-40B4-BE49-F238E27FC236}">
                <a16:creationId xmlns:a16="http://schemas.microsoft.com/office/drawing/2014/main" id="{D75461C2-CFAF-1267-6AB7-813D8C875A8C}"/>
              </a:ext>
            </a:extLst>
          </p:cNvPr>
          <p:cNvSpPr txBox="1"/>
          <p:nvPr/>
        </p:nvSpPr>
        <p:spPr>
          <a:xfrm>
            <a:off x="154641" y="4573406"/>
            <a:ext cx="1726895" cy="415498"/>
          </a:xfrm>
          <a:prstGeom prst="rect">
            <a:avLst/>
          </a:prstGeom>
          <a:noFill/>
        </p:spPr>
        <p:txBody>
          <a:bodyPr wrap="square" rtlCol="0">
            <a:spAutoFit/>
          </a:bodyPr>
          <a:lstStyle/>
          <a:p>
            <a:pPr defTabSz="685800" eaLnBrk="1" fontAlgn="auto" hangingPunct="1">
              <a:spcBef>
                <a:spcPts val="0"/>
              </a:spcBef>
              <a:spcAft>
                <a:spcPts val="0"/>
              </a:spcAft>
              <a:defRPr/>
            </a:pPr>
            <a:r>
              <a:rPr lang="en-US" sz="2100" b="0" dirty="0">
                <a:solidFill>
                  <a:prstClr val="white"/>
                </a:solidFill>
                <a:latin typeface="Calibri Light" panose="020F0302020204030204"/>
              </a:rPr>
              <a:t>csdpool.org</a:t>
            </a:r>
          </a:p>
        </p:txBody>
      </p:sp>
      <p:sp>
        <p:nvSpPr>
          <p:cNvPr id="12" name="TextBox 11">
            <a:extLst>
              <a:ext uri="{FF2B5EF4-FFF2-40B4-BE49-F238E27FC236}">
                <a16:creationId xmlns:a16="http://schemas.microsoft.com/office/drawing/2014/main" id="{FECA6BDE-9E3C-3A7D-22EA-683D36439F66}"/>
              </a:ext>
            </a:extLst>
          </p:cNvPr>
          <p:cNvSpPr txBox="1"/>
          <p:nvPr/>
        </p:nvSpPr>
        <p:spPr>
          <a:xfrm>
            <a:off x="1828800" y="1657350"/>
            <a:ext cx="5486400" cy="523220"/>
          </a:xfrm>
          <a:prstGeom prst="rect">
            <a:avLst/>
          </a:prstGeom>
          <a:noFill/>
        </p:spPr>
        <p:txBody>
          <a:bodyPr wrap="square" rtlCol="0">
            <a:spAutoFit/>
          </a:bodyPr>
          <a:lstStyle/>
          <a:p>
            <a:pPr algn="ctr"/>
            <a:r>
              <a:rPr lang="en-US" sz="2800" i="1" dirty="0">
                <a:solidFill>
                  <a:srgbClr val="004B85"/>
                </a:solidFill>
                <a:latin typeface="Calibri" panose="020F0502020204030204" pitchFamily="34" charset="0"/>
                <a:cs typeface="Calibri" panose="020F0502020204030204" pitchFamily="34" charset="0"/>
              </a:rPr>
              <a:t>Welcome to the 38</a:t>
            </a:r>
            <a:r>
              <a:rPr lang="en-US" sz="2800" i="1" baseline="30000" dirty="0">
                <a:solidFill>
                  <a:srgbClr val="004B85"/>
                </a:solidFill>
                <a:latin typeface="Calibri" panose="020F0502020204030204" pitchFamily="34" charset="0"/>
                <a:cs typeface="Calibri" panose="020F0502020204030204" pitchFamily="34" charset="0"/>
              </a:rPr>
              <a:t>th</a:t>
            </a:r>
            <a:r>
              <a:rPr lang="en-US" sz="2800" i="1" dirty="0">
                <a:solidFill>
                  <a:srgbClr val="004B85"/>
                </a:solidFill>
                <a:latin typeface="Calibri" panose="020F0502020204030204" pitchFamily="34" charset="0"/>
                <a:cs typeface="Calibri" panose="020F0502020204030204" pitchFamily="34" charset="0"/>
              </a:rPr>
              <a:t> Annual </a:t>
            </a:r>
          </a:p>
        </p:txBody>
      </p:sp>
    </p:spTree>
    <p:extLst>
      <p:ext uri="{BB962C8B-B14F-4D97-AF65-F5344CB8AC3E}">
        <p14:creationId xmlns:p14="http://schemas.microsoft.com/office/powerpoint/2010/main" val="4289316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0E7DDA-BA27-EB3D-C7F0-3E7B73202F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ED97D-4ABB-C8E4-A191-B64C37658BA7}"/>
              </a:ext>
            </a:extLst>
          </p:cNvPr>
          <p:cNvSpPr>
            <a:spLocks noGrp="1"/>
          </p:cNvSpPr>
          <p:nvPr>
            <p:ph type="title"/>
          </p:nvPr>
        </p:nvSpPr>
        <p:spPr/>
        <p:txBody>
          <a:bodyPr/>
          <a:lstStyle/>
          <a:p>
            <a:r>
              <a:rPr lang="en-US" dirty="0">
                <a:solidFill>
                  <a:srgbClr val="004B85"/>
                </a:solidFill>
                <a:latin typeface="Tw Cen MT Condensed Extra Bold" panose="020B0803020202020204" pitchFamily="34" charset="0"/>
              </a:rPr>
              <a:t>Training Objectives</a:t>
            </a:r>
          </a:p>
        </p:txBody>
      </p:sp>
      <p:sp>
        <p:nvSpPr>
          <p:cNvPr id="3" name="Content Placeholder 2">
            <a:extLst>
              <a:ext uri="{FF2B5EF4-FFF2-40B4-BE49-F238E27FC236}">
                <a16:creationId xmlns:a16="http://schemas.microsoft.com/office/drawing/2014/main" id="{27237AE4-9024-F88D-A8A1-C8B930414D3B}"/>
              </a:ext>
            </a:extLst>
          </p:cNvPr>
          <p:cNvSpPr>
            <a:spLocks noGrp="1"/>
          </p:cNvSpPr>
          <p:nvPr>
            <p:ph idx="1"/>
          </p:nvPr>
        </p:nvSpPr>
        <p:spPr>
          <a:xfrm>
            <a:off x="628649" y="1276351"/>
            <a:ext cx="5370036" cy="3011804"/>
          </a:xfrm>
        </p:spPr>
        <p:txBody>
          <a:bodyPr>
            <a:normAutofit/>
          </a:bodyPr>
          <a:lstStyle/>
          <a:p>
            <a:pPr>
              <a:buClr>
                <a:srgbClr val="004B85"/>
              </a:buClr>
              <a:defRPr/>
            </a:pPr>
            <a:r>
              <a:rPr lang="en-US" sz="1800" dirty="0">
                <a:solidFill>
                  <a:srgbClr val="004B85"/>
                </a:solidFill>
                <a:latin typeface="Calibri" panose="020F0502020204030204" pitchFamily="34" charset="0"/>
                <a:cs typeface="Calibri" panose="020F0502020204030204" pitchFamily="34" charset="0"/>
              </a:rPr>
              <a:t>Define what a Business Continuity Plan is</a:t>
            </a:r>
          </a:p>
          <a:p>
            <a:pPr>
              <a:buClr>
                <a:srgbClr val="004B85"/>
              </a:buClr>
              <a:defRPr/>
            </a:pPr>
            <a:r>
              <a:rPr lang="en-US" sz="1800" dirty="0">
                <a:solidFill>
                  <a:srgbClr val="004B85"/>
                </a:solidFill>
                <a:latin typeface="Calibri" panose="020F0502020204030204" pitchFamily="34" charset="0"/>
                <a:cs typeface="Calibri" panose="020F0502020204030204" pitchFamily="34" charset="0"/>
              </a:rPr>
              <a:t>Identify the need for special districts to have a business continuity plan</a:t>
            </a:r>
          </a:p>
          <a:p>
            <a:pPr>
              <a:buClr>
                <a:srgbClr val="004B85"/>
              </a:buClr>
              <a:defRPr/>
            </a:pPr>
            <a:r>
              <a:rPr lang="en-US" sz="1800" dirty="0">
                <a:solidFill>
                  <a:srgbClr val="004B85"/>
                </a:solidFill>
                <a:latin typeface="Calibri" panose="020F0502020204030204" pitchFamily="34" charset="0"/>
                <a:cs typeface="Calibri" panose="020F0502020204030204" pitchFamily="34" charset="0"/>
              </a:rPr>
              <a:t>Discuss identifying risk and complete a business impact analysis</a:t>
            </a:r>
          </a:p>
          <a:p>
            <a:pPr>
              <a:buClr>
                <a:srgbClr val="004B85"/>
              </a:buClr>
              <a:defRPr/>
            </a:pPr>
            <a:r>
              <a:rPr lang="en-US" sz="1800">
                <a:solidFill>
                  <a:srgbClr val="004B85"/>
                </a:solidFill>
                <a:latin typeface="Calibri" panose="020F0502020204030204" pitchFamily="34" charset="0"/>
                <a:cs typeface="Calibri" panose="020F0502020204030204" pitchFamily="34" charset="0"/>
              </a:rPr>
              <a:t>Framework </a:t>
            </a:r>
            <a:r>
              <a:rPr lang="en-US" sz="1800" dirty="0">
                <a:solidFill>
                  <a:srgbClr val="004B85"/>
                </a:solidFill>
                <a:latin typeface="Calibri" panose="020F0502020204030204" pitchFamily="34" charset="0"/>
                <a:cs typeface="Calibri" panose="020F0502020204030204" pitchFamily="34" charset="0"/>
              </a:rPr>
              <a:t>for a business continuity plan</a:t>
            </a:r>
          </a:p>
          <a:p>
            <a:pPr>
              <a:buClr>
                <a:srgbClr val="004B85"/>
              </a:buClr>
              <a:defRPr/>
            </a:pPr>
            <a:r>
              <a:rPr lang="en-US" sz="1800" dirty="0">
                <a:solidFill>
                  <a:srgbClr val="004B85"/>
                </a:solidFill>
                <a:latin typeface="Calibri" panose="020F0502020204030204" pitchFamily="34" charset="0"/>
                <a:cs typeface="Calibri" panose="020F0502020204030204" pitchFamily="34" charset="0"/>
              </a:rPr>
              <a:t>Example of a successful plan being used</a:t>
            </a:r>
          </a:p>
          <a:p>
            <a:pPr>
              <a:buClr>
                <a:srgbClr val="004B85"/>
              </a:buClr>
              <a:defRPr/>
            </a:pPr>
            <a:r>
              <a:rPr lang="en-US" sz="1800" dirty="0">
                <a:solidFill>
                  <a:srgbClr val="004B85"/>
                </a:solidFill>
                <a:latin typeface="Calibri" panose="020F0502020204030204" pitchFamily="34" charset="0"/>
                <a:cs typeface="Calibri" panose="020F0502020204030204" pitchFamily="34" charset="0"/>
              </a:rPr>
              <a:t>Resources to hep your district</a:t>
            </a:r>
          </a:p>
          <a:p>
            <a:pPr marL="0" indent="0">
              <a:buNone/>
            </a:pPr>
            <a:endParaRPr lang="en-US" dirty="0">
              <a:solidFill>
                <a:srgbClr val="004B85"/>
              </a:solidFill>
            </a:endParaRPr>
          </a:p>
        </p:txBody>
      </p:sp>
      <p:sp>
        <p:nvSpPr>
          <p:cNvPr id="4" name="Subtitle 2">
            <a:extLst>
              <a:ext uri="{FF2B5EF4-FFF2-40B4-BE49-F238E27FC236}">
                <a16:creationId xmlns:a16="http://schemas.microsoft.com/office/drawing/2014/main" id="{FB591D80-9872-DA2A-20B2-0DCA128443AF}"/>
              </a:ext>
            </a:extLst>
          </p:cNvPr>
          <p:cNvSpPr txBox="1">
            <a:spLocks/>
          </p:cNvSpPr>
          <p:nvPr/>
        </p:nvSpPr>
        <p:spPr>
          <a:xfrm>
            <a:off x="628651" y="968225"/>
            <a:ext cx="6632762" cy="285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783">
              <a:buNone/>
              <a:defRPr/>
            </a:pPr>
            <a:r>
              <a:rPr lang="en-US" sz="1350" i="1" dirty="0">
                <a:solidFill>
                  <a:srgbClr val="004B85"/>
                </a:solidFill>
                <a:latin typeface="Calibri" panose="020F0502020204030204" pitchFamily="34" charset="0"/>
                <a:cs typeface="Calibri" panose="020F0502020204030204" pitchFamily="34" charset="0"/>
              </a:rPr>
              <a:t>38</a:t>
            </a:r>
            <a:r>
              <a:rPr lang="en-US" sz="1350" i="1" baseline="30000" dirty="0">
                <a:solidFill>
                  <a:srgbClr val="004B85"/>
                </a:solidFill>
                <a:latin typeface="Calibri" panose="020F0502020204030204" pitchFamily="34" charset="0"/>
                <a:cs typeface="Calibri" panose="020F0502020204030204" pitchFamily="34" charset="0"/>
              </a:rPr>
              <a:t>th</a:t>
            </a:r>
            <a:r>
              <a:rPr lang="en-US" sz="1350" i="1" dirty="0">
                <a:solidFill>
                  <a:srgbClr val="004B85"/>
                </a:solidFill>
                <a:latin typeface="Calibri" panose="020F0502020204030204" pitchFamily="34" charset="0"/>
                <a:cs typeface="Calibri" panose="020F0502020204030204" pitchFamily="34" charset="0"/>
              </a:rPr>
              <a:t> Annual CSD Pool Membership Meeting</a:t>
            </a:r>
            <a:endParaRPr lang="en-US" sz="2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8A502ADF-513D-AF62-014C-622233DE5CBA}"/>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F14BCF0D-E369-EC8A-7D87-F51D9A0558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2"/>
            <a:ext cx="2751526" cy="338639"/>
          </a:xfrm>
          <a:prstGeom prst="rect">
            <a:avLst/>
          </a:prstGeom>
        </p:spPr>
      </p:pic>
      <p:sp>
        <p:nvSpPr>
          <p:cNvPr id="10" name="TextBox 9">
            <a:extLst>
              <a:ext uri="{FF2B5EF4-FFF2-40B4-BE49-F238E27FC236}">
                <a16:creationId xmlns:a16="http://schemas.microsoft.com/office/drawing/2014/main" id="{CF0C1B92-9F7D-2AFF-919B-F4353734DD16}"/>
              </a:ext>
            </a:extLst>
          </p:cNvPr>
          <p:cNvSpPr txBox="1"/>
          <p:nvPr/>
        </p:nvSpPr>
        <p:spPr>
          <a:xfrm>
            <a:off x="154642" y="4573406"/>
            <a:ext cx="1726895" cy="415498"/>
          </a:xfrm>
          <a:prstGeom prst="rect">
            <a:avLst/>
          </a:prstGeom>
          <a:noFill/>
        </p:spPr>
        <p:txBody>
          <a:bodyPr wrap="square" rtlCol="0">
            <a:spAutoFit/>
          </a:bodyPr>
          <a:lstStyle/>
          <a:p>
            <a:pPr defTabSz="685783">
              <a:defRPr/>
            </a:pPr>
            <a:r>
              <a:rPr lang="en-US" sz="2100" dirty="0">
                <a:solidFill>
                  <a:prstClr val="white"/>
                </a:solidFill>
                <a:latin typeface="Calibri Light" panose="020F0302020204030204"/>
              </a:rPr>
              <a:t>csdpool.org</a:t>
            </a:r>
          </a:p>
        </p:txBody>
      </p:sp>
      <p:pic>
        <p:nvPicPr>
          <p:cNvPr id="7" name="Graphic 6" descr="Checklist with solid fill">
            <a:extLst>
              <a:ext uri="{FF2B5EF4-FFF2-40B4-BE49-F238E27FC236}">
                <a16:creationId xmlns:a16="http://schemas.microsoft.com/office/drawing/2014/main" id="{8F7B2B12-18BA-C989-FDF9-62FDDF2F46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846597" y="1110768"/>
            <a:ext cx="2829631" cy="2829631"/>
          </a:xfrm>
          <a:prstGeom prst="rect">
            <a:avLst/>
          </a:prstGeom>
        </p:spPr>
      </p:pic>
    </p:spTree>
    <p:extLst>
      <p:ext uri="{BB962C8B-B14F-4D97-AF65-F5344CB8AC3E}">
        <p14:creationId xmlns:p14="http://schemas.microsoft.com/office/powerpoint/2010/main" val="144617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ABBA0-88A5-21EA-4A33-E4FFF91582DD}"/>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5A774C2-A26C-FC25-820D-9BAB0BEA1266}"/>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A84CB6FE-40E0-5452-36E6-27AF0AA575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2"/>
            <a:ext cx="2751526" cy="338639"/>
          </a:xfrm>
          <a:prstGeom prst="rect">
            <a:avLst/>
          </a:prstGeom>
        </p:spPr>
      </p:pic>
      <p:sp>
        <p:nvSpPr>
          <p:cNvPr id="10" name="TextBox 9">
            <a:extLst>
              <a:ext uri="{FF2B5EF4-FFF2-40B4-BE49-F238E27FC236}">
                <a16:creationId xmlns:a16="http://schemas.microsoft.com/office/drawing/2014/main" id="{B05B0801-B741-45FC-18F4-95B91D7A5D96}"/>
              </a:ext>
            </a:extLst>
          </p:cNvPr>
          <p:cNvSpPr txBox="1"/>
          <p:nvPr/>
        </p:nvSpPr>
        <p:spPr>
          <a:xfrm>
            <a:off x="154642" y="4573406"/>
            <a:ext cx="1726895" cy="415498"/>
          </a:xfrm>
          <a:prstGeom prst="rect">
            <a:avLst/>
          </a:prstGeom>
          <a:noFill/>
        </p:spPr>
        <p:txBody>
          <a:bodyPr wrap="square" rtlCol="0">
            <a:spAutoFit/>
          </a:bodyPr>
          <a:lstStyle/>
          <a:p>
            <a:pPr defTabSz="685783">
              <a:defRPr/>
            </a:pPr>
            <a:r>
              <a:rPr lang="en-US" sz="2100" dirty="0">
                <a:solidFill>
                  <a:prstClr val="white"/>
                </a:solidFill>
                <a:latin typeface="Calibri Light" panose="020F0302020204030204"/>
              </a:rPr>
              <a:t>csdpool.org</a:t>
            </a:r>
          </a:p>
        </p:txBody>
      </p:sp>
      <p:sp>
        <p:nvSpPr>
          <p:cNvPr id="12" name="TextBox 11">
            <a:extLst>
              <a:ext uri="{FF2B5EF4-FFF2-40B4-BE49-F238E27FC236}">
                <a16:creationId xmlns:a16="http://schemas.microsoft.com/office/drawing/2014/main" id="{228A4D39-B3AD-E7A1-61AA-5D9F6CA4E52D}"/>
              </a:ext>
            </a:extLst>
          </p:cNvPr>
          <p:cNvSpPr txBox="1"/>
          <p:nvPr/>
        </p:nvSpPr>
        <p:spPr>
          <a:xfrm>
            <a:off x="1495039" y="757153"/>
            <a:ext cx="1952334" cy="323165"/>
          </a:xfrm>
          <a:prstGeom prst="rect">
            <a:avLst/>
          </a:prstGeom>
          <a:noFill/>
        </p:spPr>
        <p:txBody>
          <a:bodyPr wrap="square" rtlCol="0">
            <a:spAutoFit/>
          </a:bodyPr>
          <a:lstStyle/>
          <a:p>
            <a:pPr algn="r"/>
            <a:r>
              <a:rPr lang="en-US" sz="1500" b="1" dirty="0">
                <a:solidFill>
                  <a:srgbClr val="004B85"/>
                </a:solidFill>
                <a:latin typeface="Calibri" panose="020F0502020204030204" pitchFamily="34" charset="0"/>
                <a:cs typeface="Calibri" panose="020F0502020204030204" pitchFamily="34" charset="0"/>
              </a:rPr>
              <a:t>Storm Damage</a:t>
            </a:r>
          </a:p>
        </p:txBody>
      </p:sp>
      <p:sp>
        <p:nvSpPr>
          <p:cNvPr id="13" name="Oval 12">
            <a:extLst>
              <a:ext uri="{FF2B5EF4-FFF2-40B4-BE49-F238E27FC236}">
                <a16:creationId xmlns:a16="http://schemas.microsoft.com/office/drawing/2014/main" id="{FE64D1EF-4AD4-1B72-69BF-CDDB92FF3260}"/>
              </a:ext>
            </a:extLst>
          </p:cNvPr>
          <p:cNvSpPr/>
          <p:nvPr/>
        </p:nvSpPr>
        <p:spPr>
          <a:xfrm>
            <a:off x="3495593" y="608400"/>
            <a:ext cx="600137" cy="573500"/>
          </a:xfrm>
          <a:prstGeom prst="ellipse">
            <a:avLst/>
          </a:prstGeom>
          <a:solidFill>
            <a:schemeClr val="tx2">
              <a:lumMod val="50000"/>
              <a:lumOff val="5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a:p>
        </p:txBody>
      </p:sp>
      <p:pic>
        <p:nvPicPr>
          <p:cNvPr id="15" name="Graphic 14" descr="Cloud With Lightning And Rain with solid fill">
            <a:extLst>
              <a:ext uri="{FF2B5EF4-FFF2-40B4-BE49-F238E27FC236}">
                <a16:creationId xmlns:a16="http://schemas.microsoft.com/office/drawing/2014/main" id="{EAE8C24B-73D8-91F2-6877-47553EF176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28220" y="630915"/>
            <a:ext cx="550985" cy="550985"/>
          </a:xfrm>
          <a:prstGeom prst="rect">
            <a:avLst/>
          </a:prstGeom>
        </p:spPr>
      </p:pic>
      <p:sp>
        <p:nvSpPr>
          <p:cNvPr id="18" name="TextBox 17">
            <a:extLst>
              <a:ext uri="{FF2B5EF4-FFF2-40B4-BE49-F238E27FC236}">
                <a16:creationId xmlns:a16="http://schemas.microsoft.com/office/drawing/2014/main" id="{A1C6D838-CAA6-C321-3FB0-73D916239C84}"/>
              </a:ext>
            </a:extLst>
          </p:cNvPr>
          <p:cNvSpPr txBox="1"/>
          <p:nvPr/>
        </p:nvSpPr>
        <p:spPr>
          <a:xfrm>
            <a:off x="463969" y="1376735"/>
            <a:ext cx="1952334" cy="323165"/>
          </a:xfrm>
          <a:prstGeom prst="rect">
            <a:avLst/>
          </a:prstGeom>
          <a:noFill/>
        </p:spPr>
        <p:txBody>
          <a:bodyPr wrap="square" rtlCol="0">
            <a:spAutoFit/>
          </a:bodyPr>
          <a:lstStyle/>
          <a:p>
            <a:pPr algn="r"/>
            <a:r>
              <a:rPr lang="en-US" sz="1500" b="1" dirty="0">
                <a:solidFill>
                  <a:srgbClr val="004B85"/>
                </a:solidFill>
                <a:latin typeface="Calibri" panose="020F0502020204030204" pitchFamily="34" charset="0"/>
                <a:cs typeface="Calibri" panose="020F0502020204030204" pitchFamily="34" charset="0"/>
              </a:rPr>
              <a:t>Theft</a:t>
            </a:r>
          </a:p>
        </p:txBody>
      </p:sp>
      <p:sp>
        <p:nvSpPr>
          <p:cNvPr id="23" name="TextBox 22">
            <a:extLst>
              <a:ext uri="{FF2B5EF4-FFF2-40B4-BE49-F238E27FC236}">
                <a16:creationId xmlns:a16="http://schemas.microsoft.com/office/drawing/2014/main" id="{A4EE04A1-1289-4F57-500B-853A46C24CDC}"/>
              </a:ext>
            </a:extLst>
          </p:cNvPr>
          <p:cNvSpPr txBox="1"/>
          <p:nvPr/>
        </p:nvSpPr>
        <p:spPr>
          <a:xfrm>
            <a:off x="232061" y="2271643"/>
            <a:ext cx="1952334" cy="323165"/>
          </a:xfrm>
          <a:prstGeom prst="rect">
            <a:avLst/>
          </a:prstGeom>
          <a:noFill/>
        </p:spPr>
        <p:txBody>
          <a:bodyPr wrap="square" rtlCol="0">
            <a:spAutoFit/>
          </a:bodyPr>
          <a:lstStyle/>
          <a:p>
            <a:pPr algn="r"/>
            <a:r>
              <a:rPr lang="en-US" sz="1500" b="1" dirty="0">
                <a:solidFill>
                  <a:srgbClr val="004B85"/>
                </a:solidFill>
                <a:latin typeface="Calibri" panose="020F0502020204030204" pitchFamily="34" charset="0"/>
                <a:cs typeface="Calibri" panose="020F0502020204030204" pitchFamily="34" charset="0"/>
              </a:rPr>
              <a:t>Power Loss</a:t>
            </a:r>
          </a:p>
        </p:txBody>
      </p:sp>
      <p:sp>
        <p:nvSpPr>
          <p:cNvPr id="30" name="TextBox 29">
            <a:extLst>
              <a:ext uri="{FF2B5EF4-FFF2-40B4-BE49-F238E27FC236}">
                <a16:creationId xmlns:a16="http://schemas.microsoft.com/office/drawing/2014/main" id="{288603FE-1155-EB35-C846-B236D01E1638}"/>
              </a:ext>
            </a:extLst>
          </p:cNvPr>
          <p:cNvSpPr txBox="1"/>
          <p:nvPr/>
        </p:nvSpPr>
        <p:spPr>
          <a:xfrm>
            <a:off x="535202" y="3201351"/>
            <a:ext cx="1952334" cy="323165"/>
          </a:xfrm>
          <a:prstGeom prst="rect">
            <a:avLst/>
          </a:prstGeom>
          <a:noFill/>
        </p:spPr>
        <p:txBody>
          <a:bodyPr wrap="square" rtlCol="0">
            <a:spAutoFit/>
          </a:bodyPr>
          <a:lstStyle/>
          <a:p>
            <a:pPr algn="r"/>
            <a:r>
              <a:rPr lang="en-US" sz="1500" b="1" dirty="0">
                <a:solidFill>
                  <a:srgbClr val="004B85"/>
                </a:solidFill>
                <a:latin typeface="Calibri" panose="020F0502020204030204" pitchFamily="34" charset="0"/>
                <a:cs typeface="Calibri" panose="020F0502020204030204" pitchFamily="34" charset="0"/>
              </a:rPr>
              <a:t>Viral Outbreak</a:t>
            </a:r>
          </a:p>
        </p:txBody>
      </p:sp>
      <p:sp>
        <p:nvSpPr>
          <p:cNvPr id="35" name="TextBox 34">
            <a:extLst>
              <a:ext uri="{FF2B5EF4-FFF2-40B4-BE49-F238E27FC236}">
                <a16:creationId xmlns:a16="http://schemas.microsoft.com/office/drawing/2014/main" id="{77434042-4453-4C2E-1A09-49533C5353D1}"/>
              </a:ext>
            </a:extLst>
          </p:cNvPr>
          <p:cNvSpPr txBox="1"/>
          <p:nvPr/>
        </p:nvSpPr>
        <p:spPr>
          <a:xfrm>
            <a:off x="1221095" y="3838865"/>
            <a:ext cx="2250479" cy="323165"/>
          </a:xfrm>
          <a:prstGeom prst="rect">
            <a:avLst/>
          </a:prstGeom>
          <a:noFill/>
        </p:spPr>
        <p:txBody>
          <a:bodyPr wrap="square" rtlCol="0">
            <a:spAutoFit/>
          </a:bodyPr>
          <a:lstStyle/>
          <a:p>
            <a:pPr algn="r"/>
            <a:r>
              <a:rPr lang="en-US" sz="1500" b="1" dirty="0">
                <a:solidFill>
                  <a:srgbClr val="004B85"/>
                </a:solidFill>
                <a:latin typeface="Calibri" panose="020F0502020204030204" pitchFamily="34" charset="0"/>
                <a:cs typeface="Calibri" panose="020F0502020204030204" pitchFamily="34" charset="0"/>
              </a:rPr>
              <a:t>Mechanical Failure</a:t>
            </a:r>
          </a:p>
        </p:txBody>
      </p:sp>
      <p:sp>
        <p:nvSpPr>
          <p:cNvPr id="38" name="Oval 37">
            <a:extLst>
              <a:ext uri="{FF2B5EF4-FFF2-40B4-BE49-F238E27FC236}">
                <a16:creationId xmlns:a16="http://schemas.microsoft.com/office/drawing/2014/main" id="{F6F62BA2-4DF3-D908-4927-6FFDEE95B02B}"/>
              </a:ext>
            </a:extLst>
          </p:cNvPr>
          <p:cNvSpPr/>
          <p:nvPr/>
        </p:nvSpPr>
        <p:spPr>
          <a:xfrm>
            <a:off x="2500624" y="1254906"/>
            <a:ext cx="600137" cy="573500"/>
          </a:xfrm>
          <a:prstGeom prst="ellipse">
            <a:avLst/>
          </a:prstGeom>
          <a:solidFill>
            <a:schemeClr val="bg2">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a:p>
        </p:txBody>
      </p:sp>
      <p:pic>
        <p:nvPicPr>
          <p:cNvPr id="22" name="Graphic 21" descr="Lock with solid fill">
            <a:extLst>
              <a:ext uri="{FF2B5EF4-FFF2-40B4-BE49-F238E27FC236}">
                <a16:creationId xmlns:a16="http://schemas.microsoft.com/office/drawing/2014/main" id="{F2C874DF-47A3-98D6-7165-CDBDA7E9A6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34268" y="1270930"/>
            <a:ext cx="532849" cy="532849"/>
          </a:xfrm>
          <a:prstGeom prst="rect">
            <a:avLst/>
          </a:prstGeom>
        </p:spPr>
      </p:pic>
      <p:sp>
        <p:nvSpPr>
          <p:cNvPr id="39" name="Oval 38">
            <a:extLst>
              <a:ext uri="{FF2B5EF4-FFF2-40B4-BE49-F238E27FC236}">
                <a16:creationId xmlns:a16="http://schemas.microsoft.com/office/drawing/2014/main" id="{919C73B8-AB86-89B4-A14C-9F260A2D5187}"/>
              </a:ext>
            </a:extLst>
          </p:cNvPr>
          <p:cNvSpPr/>
          <p:nvPr/>
        </p:nvSpPr>
        <p:spPr>
          <a:xfrm>
            <a:off x="2250409" y="2147732"/>
            <a:ext cx="600137" cy="573500"/>
          </a:xfrm>
          <a:prstGeom prst="ellipse">
            <a:avLst/>
          </a:prstGeom>
          <a:solidFill>
            <a:schemeClr val="accent2">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a:p>
        </p:txBody>
      </p:sp>
      <p:pic>
        <p:nvPicPr>
          <p:cNvPr id="27" name="Graphic 26" descr="Electric Tower with solid fill">
            <a:extLst>
              <a:ext uri="{FF2B5EF4-FFF2-40B4-BE49-F238E27FC236}">
                <a16:creationId xmlns:a16="http://schemas.microsoft.com/office/drawing/2014/main" id="{F830A399-22EE-875E-B493-C3FB1600548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26237" y="2211181"/>
            <a:ext cx="448481" cy="448481"/>
          </a:xfrm>
          <a:prstGeom prst="rect">
            <a:avLst/>
          </a:prstGeom>
        </p:spPr>
      </p:pic>
      <p:sp>
        <p:nvSpPr>
          <p:cNvPr id="40" name="Oval 39">
            <a:extLst>
              <a:ext uri="{FF2B5EF4-FFF2-40B4-BE49-F238E27FC236}">
                <a16:creationId xmlns:a16="http://schemas.microsoft.com/office/drawing/2014/main" id="{0C9DDAE9-9801-DD98-212A-305C114F898C}"/>
              </a:ext>
            </a:extLst>
          </p:cNvPr>
          <p:cNvSpPr/>
          <p:nvPr/>
        </p:nvSpPr>
        <p:spPr>
          <a:xfrm>
            <a:off x="2521750" y="3069469"/>
            <a:ext cx="600137" cy="573500"/>
          </a:xfrm>
          <a:prstGeom prst="ellipse">
            <a:avLst/>
          </a:prstGeom>
          <a:solidFill>
            <a:schemeClr val="accent6">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a:p>
        </p:txBody>
      </p:sp>
      <p:pic>
        <p:nvPicPr>
          <p:cNvPr id="34" name="Graphic 33" descr="Germ with solid fill">
            <a:extLst>
              <a:ext uri="{FF2B5EF4-FFF2-40B4-BE49-F238E27FC236}">
                <a16:creationId xmlns:a16="http://schemas.microsoft.com/office/drawing/2014/main" id="{E117CC37-2FEA-6701-F6FE-8BC5BEBED69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90178" y="3139039"/>
            <a:ext cx="463281" cy="463281"/>
          </a:xfrm>
          <a:prstGeom prst="rect">
            <a:avLst/>
          </a:prstGeom>
        </p:spPr>
      </p:pic>
      <p:sp>
        <p:nvSpPr>
          <p:cNvPr id="41" name="Oval 40">
            <a:extLst>
              <a:ext uri="{FF2B5EF4-FFF2-40B4-BE49-F238E27FC236}">
                <a16:creationId xmlns:a16="http://schemas.microsoft.com/office/drawing/2014/main" id="{9487BB03-E7D8-F457-74A6-C4A348DB6C63}"/>
              </a:ext>
            </a:extLst>
          </p:cNvPr>
          <p:cNvSpPr/>
          <p:nvPr/>
        </p:nvSpPr>
        <p:spPr>
          <a:xfrm>
            <a:off x="3479068" y="3696739"/>
            <a:ext cx="600137" cy="573500"/>
          </a:xfrm>
          <a:prstGeom prst="ellipse">
            <a:avLst/>
          </a:prstGeom>
          <a:solidFill>
            <a:schemeClr val="accent5">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a:p>
        </p:txBody>
      </p:sp>
      <p:pic>
        <p:nvPicPr>
          <p:cNvPr id="43" name="Graphic 42" descr="Single gear with solid fill">
            <a:extLst>
              <a:ext uri="{FF2B5EF4-FFF2-40B4-BE49-F238E27FC236}">
                <a16:creationId xmlns:a16="http://schemas.microsoft.com/office/drawing/2014/main" id="{F695EF5D-675E-A887-4EC0-277F95C0F5D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523486" y="3722530"/>
            <a:ext cx="521918" cy="521918"/>
          </a:xfrm>
          <a:prstGeom prst="rect">
            <a:avLst/>
          </a:prstGeom>
        </p:spPr>
      </p:pic>
      <p:sp>
        <p:nvSpPr>
          <p:cNvPr id="44" name="Oval 43">
            <a:extLst>
              <a:ext uri="{FF2B5EF4-FFF2-40B4-BE49-F238E27FC236}">
                <a16:creationId xmlns:a16="http://schemas.microsoft.com/office/drawing/2014/main" id="{6F99038E-D9BF-F27F-66A0-BE5109288054}"/>
              </a:ext>
            </a:extLst>
          </p:cNvPr>
          <p:cNvSpPr/>
          <p:nvPr/>
        </p:nvSpPr>
        <p:spPr>
          <a:xfrm>
            <a:off x="4615699" y="3701876"/>
            <a:ext cx="600137" cy="573500"/>
          </a:xfrm>
          <a:prstGeom prst="ellipse">
            <a:avLst/>
          </a:prstGeom>
          <a:solidFill>
            <a:schemeClr val="tx2">
              <a:lumMod val="50000"/>
              <a:lumOff val="5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a:p>
        </p:txBody>
      </p:sp>
      <p:sp>
        <p:nvSpPr>
          <p:cNvPr id="46" name="Oval 45">
            <a:extLst>
              <a:ext uri="{FF2B5EF4-FFF2-40B4-BE49-F238E27FC236}">
                <a16:creationId xmlns:a16="http://schemas.microsoft.com/office/drawing/2014/main" id="{E340D776-0825-C4FF-04A1-CCD9A36C037E}"/>
              </a:ext>
            </a:extLst>
          </p:cNvPr>
          <p:cNvSpPr/>
          <p:nvPr/>
        </p:nvSpPr>
        <p:spPr>
          <a:xfrm>
            <a:off x="5690359" y="3071279"/>
            <a:ext cx="600137" cy="573500"/>
          </a:xfrm>
          <a:prstGeom prst="ellipse">
            <a:avLst/>
          </a:prstGeom>
          <a:solidFill>
            <a:schemeClr val="bg2">
              <a:lumMod val="75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a:p>
        </p:txBody>
      </p:sp>
      <p:sp>
        <p:nvSpPr>
          <p:cNvPr id="48" name="Oval 47">
            <a:extLst>
              <a:ext uri="{FF2B5EF4-FFF2-40B4-BE49-F238E27FC236}">
                <a16:creationId xmlns:a16="http://schemas.microsoft.com/office/drawing/2014/main" id="{9D608271-3DD2-0DF3-4BCC-E1DDFD5F98EB}"/>
              </a:ext>
            </a:extLst>
          </p:cNvPr>
          <p:cNvSpPr/>
          <p:nvPr/>
        </p:nvSpPr>
        <p:spPr>
          <a:xfrm>
            <a:off x="5686006" y="1244344"/>
            <a:ext cx="600137" cy="573500"/>
          </a:xfrm>
          <a:prstGeom prst="ellipse">
            <a:avLst/>
          </a:prstGeom>
          <a:solidFill>
            <a:schemeClr val="accent2">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a:p>
        </p:txBody>
      </p:sp>
      <p:sp>
        <p:nvSpPr>
          <p:cNvPr id="50" name="Oval 49">
            <a:extLst>
              <a:ext uri="{FF2B5EF4-FFF2-40B4-BE49-F238E27FC236}">
                <a16:creationId xmlns:a16="http://schemas.microsoft.com/office/drawing/2014/main" id="{6172ECEB-A468-B2DF-8842-433E12B12719}"/>
              </a:ext>
            </a:extLst>
          </p:cNvPr>
          <p:cNvSpPr/>
          <p:nvPr/>
        </p:nvSpPr>
        <p:spPr>
          <a:xfrm>
            <a:off x="5985136" y="2144092"/>
            <a:ext cx="600137" cy="573500"/>
          </a:xfrm>
          <a:prstGeom prst="ellipse">
            <a:avLst/>
          </a:prstGeom>
          <a:solidFill>
            <a:schemeClr val="accent6">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a:p>
        </p:txBody>
      </p:sp>
      <p:sp>
        <p:nvSpPr>
          <p:cNvPr id="52" name="Oval 51">
            <a:extLst>
              <a:ext uri="{FF2B5EF4-FFF2-40B4-BE49-F238E27FC236}">
                <a16:creationId xmlns:a16="http://schemas.microsoft.com/office/drawing/2014/main" id="{3EDC25EE-EF8B-224E-BAB1-6DA35818091D}"/>
              </a:ext>
            </a:extLst>
          </p:cNvPr>
          <p:cNvSpPr/>
          <p:nvPr/>
        </p:nvSpPr>
        <p:spPr>
          <a:xfrm>
            <a:off x="4668888" y="612083"/>
            <a:ext cx="600137" cy="573500"/>
          </a:xfrm>
          <a:prstGeom prst="ellipse">
            <a:avLst/>
          </a:prstGeom>
          <a:solidFill>
            <a:schemeClr val="accent5">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350"/>
          </a:p>
        </p:txBody>
      </p:sp>
      <p:pic>
        <p:nvPicPr>
          <p:cNvPr id="55" name="Graphic 54" descr="Sink with solid fill">
            <a:extLst>
              <a:ext uri="{FF2B5EF4-FFF2-40B4-BE49-F238E27FC236}">
                <a16:creationId xmlns:a16="http://schemas.microsoft.com/office/drawing/2014/main" id="{B2B5C01E-229A-21A4-9416-B5D4B2A7606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607436" y="3693613"/>
            <a:ext cx="607972" cy="607972"/>
          </a:xfrm>
          <a:prstGeom prst="rect">
            <a:avLst/>
          </a:prstGeom>
        </p:spPr>
      </p:pic>
      <p:sp>
        <p:nvSpPr>
          <p:cNvPr id="58" name="TextBox 57">
            <a:extLst>
              <a:ext uri="{FF2B5EF4-FFF2-40B4-BE49-F238E27FC236}">
                <a16:creationId xmlns:a16="http://schemas.microsoft.com/office/drawing/2014/main" id="{B99EA32E-BAEB-5C3A-F4FB-C1059A08F8FB}"/>
              </a:ext>
            </a:extLst>
          </p:cNvPr>
          <p:cNvSpPr txBox="1"/>
          <p:nvPr/>
        </p:nvSpPr>
        <p:spPr>
          <a:xfrm>
            <a:off x="5261249" y="3834090"/>
            <a:ext cx="2650033" cy="323165"/>
          </a:xfrm>
          <a:prstGeom prst="rect">
            <a:avLst/>
          </a:prstGeom>
          <a:noFill/>
        </p:spPr>
        <p:txBody>
          <a:bodyPr wrap="square" rtlCol="0">
            <a:spAutoFit/>
          </a:bodyPr>
          <a:lstStyle/>
          <a:p>
            <a:r>
              <a:rPr lang="en-US" sz="1500" b="1" dirty="0">
                <a:solidFill>
                  <a:srgbClr val="004B85"/>
                </a:solidFill>
                <a:latin typeface="Calibri" panose="020F0502020204030204" pitchFamily="34" charset="0"/>
                <a:cs typeface="Calibri" panose="020F0502020204030204" pitchFamily="34" charset="0"/>
              </a:rPr>
              <a:t>Water Supply Interruption</a:t>
            </a:r>
          </a:p>
        </p:txBody>
      </p:sp>
      <p:sp>
        <p:nvSpPr>
          <p:cNvPr id="59" name="TextBox 58">
            <a:extLst>
              <a:ext uri="{FF2B5EF4-FFF2-40B4-BE49-F238E27FC236}">
                <a16:creationId xmlns:a16="http://schemas.microsoft.com/office/drawing/2014/main" id="{6404BDC2-64F5-9E0E-DE42-2E908232FCC7}"/>
              </a:ext>
            </a:extLst>
          </p:cNvPr>
          <p:cNvSpPr txBox="1"/>
          <p:nvPr/>
        </p:nvSpPr>
        <p:spPr>
          <a:xfrm>
            <a:off x="6358406" y="1382749"/>
            <a:ext cx="783696" cy="323165"/>
          </a:xfrm>
          <a:prstGeom prst="rect">
            <a:avLst/>
          </a:prstGeom>
          <a:noFill/>
        </p:spPr>
        <p:txBody>
          <a:bodyPr wrap="square" rtlCol="0">
            <a:spAutoFit/>
          </a:bodyPr>
          <a:lstStyle/>
          <a:p>
            <a:r>
              <a:rPr lang="en-US" sz="1500" b="1" dirty="0">
                <a:solidFill>
                  <a:srgbClr val="004B85"/>
                </a:solidFill>
                <a:latin typeface="Calibri" panose="020F0502020204030204" pitchFamily="34" charset="0"/>
                <a:cs typeface="Calibri" panose="020F0502020204030204" pitchFamily="34" charset="0"/>
              </a:rPr>
              <a:t>Fire</a:t>
            </a:r>
          </a:p>
        </p:txBody>
      </p:sp>
      <p:pic>
        <p:nvPicPr>
          <p:cNvPr id="61" name="Graphic 60" descr="Fire with solid fill">
            <a:extLst>
              <a:ext uri="{FF2B5EF4-FFF2-40B4-BE49-F238E27FC236}">
                <a16:creationId xmlns:a16="http://schemas.microsoft.com/office/drawing/2014/main" id="{04E86AC8-4723-8B56-AD88-899BA41867A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752022" y="1276953"/>
            <a:ext cx="492000" cy="492000"/>
          </a:xfrm>
          <a:prstGeom prst="rect">
            <a:avLst/>
          </a:prstGeom>
        </p:spPr>
      </p:pic>
      <p:sp>
        <p:nvSpPr>
          <p:cNvPr id="62" name="TextBox 61">
            <a:extLst>
              <a:ext uri="{FF2B5EF4-FFF2-40B4-BE49-F238E27FC236}">
                <a16:creationId xmlns:a16="http://schemas.microsoft.com/office/drawing/2014/main" id="{5DCCFB26-C4C1-13E4-CE6F-9FFD550012A5}"/>
              </a:ext>
            </a:extLst>
          </p:cNvPr>
          <p:cNvSpPr txBox="1"/>
          <p:nvPr/>
        </p:nvSpPr>
        <p:spPr>
          <a:xfrm>
            <a:off x="6350446" y="3199086"/>
            <a:ext cx="1493696" cy="323165"/>
          </a:xfrm>
          <a:prstGeom prst="rect">
            <a:avLst/>
          </a:prstGeom>
          <a:noFill/>
        </p:spPr>
        <p:txBody>
          <a:bodyPr wrap="square" rtlCol="0">
            <a:spAutoFit/>
          </a:bodyPr>
          <a:lstStyle/>
          <a:p>
            <a:r>
              <a:rPr lang="en-US" sz="1500" b="1" dirty="0">
                <a:solidFill>
                  <a:srgbClr val="004B85"/>
                </a:solidFill>
                <a:latin typeface="Calibri" panose="020F0502020204030204" pitchFamily="34" charset="0"/>
                <a:cs typeface="Calibri" panose="020F0502020204030204" pitchFamily="34" charset="0"/>
              </a:rPr>
              <a:t>Cyber Attack</a:t>
            </a:r>
          </a:p>
        </p:txBody>
      </p:sp>
      <p:pic>
        <p:nvPicPr>
          <p:cNvPr id="64" name="Graphic 63" descr="Monitor with solid fill">
            <a:extLst>
              <a:ext uri="{FF2B5EF4-FFF2-40B4-BE49-F238E27FC236}">
                <a16:creationId xmlns:a16="http://schemas.microsoft.com/office/drawing/2014/main" id="{F8A1A498-B325-71DB-5DED-5FEF5754358C}"/>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774329" y="3146623"/>
            <a:ext cx="456431" cy="456431"/>
          </a:xfrm>
          <a:prstGeom prst="rect">
            <a:avLst/>
          </a:prstGeom>
        </p:spPr>
      </p:pic>
      <p:sp>
        <p:nvSpPr>
          <p:cNvPr id="65" name="TextBox 64">
            <a:extLst>
              <a:ext uri="{FF2B5EF4-FFF2-40B4-BE49-F238E27FC236}">
                <a16:creationId xmlns:a16="http://schemas.microsoft.com/office/drawing/2014/main" id="{42E82504-3497-2666-5AE2-02F7142EA7B0}"/>
              </a:ext>
            </a:extLst>
          </p:cNvPr>
          <p:cNvSpPr txBox="1"/>
          <p:nvPr/>
        </p:nvSpPr>
        <p:spPr>
          <a:xfrm>
            <a:off x="6639491" y="2268660"/>
            <a:ext cx="1758747" cy="323165"/>
          </a:xfrm>
          <a:prstGeom prst="rect">
            <a:avLst/>
          </a:prstGeom>
          <a:noFill/>
        </p:spPr>
        <p:txBody>
          <a:bodyPr wrap="square" rtlCol="0">
            <a:spAutoFit/>
          </a:bodyPr>
          <a:lstStyle/>
          <a:p>
            <a:r>
              <a:rPr lang="en-US" sz="1500" b="1" dirty="0">
                <a:solidFill>
                  <a:srgbClr val="004B85"/>
                </a:solidFill>
                <a:latin typeface="Calibri" panose="020F0502020204030204" pitchFamily="34" charset="0"/>
                <a:cs typeface="Calibri" panose="020F0502020204030204" pitchFamily="34" charset="0"/>
              </a:rPr>
              <a:t>Natural Disaster</a:t>
            </a:r>
          </a:p>
        </p:txBody>
      </p:sp>
      <p:pic>
        <p:nvPicPr>
          <p:cNvPr id="67" name="Graphic 66" descr="Wave with solid fill">
            <a:extLst>
              <a:ext uri="{FF2B5EF4-FFF2-40B4-BE49-F238E27FC236}">
                <a16:creationId xmlns:a16="http://schemas.microsoft.com/office/drawing/2014/main" id="{555D2354-1F1B-5704-9ADC-7C983908ECB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6023620" y="2152355"/>
            <a:ext cx="539066" cy="539066"/>
          </a:xfrm>
          <a:prstGeom prst="rect">
            <a:avLst/>
          </a:prstGeom>
        </p:spPr>
      </p:pic>
      <p:sp>
        <p:nvSpPr>
          <p:cNvPr id="68" name="TextBox 67">
            <a:extLst>
              <a:ext uri="{FF2B5EF4-FFF2-40B4-BE49-F238E27FC236}">
                <a16:creationId xmlns:a16="http://schemas.microsoft.com/office/drawing/2014/main" id="{72D1AF2A-82D9-E4BA-0E88-87C0F58CA9A7}"/>
              </a:ext>
            </a:extLst>
          </p:cNvPr>
          <p:cNvSpPr txBox="1"/>
          <p:nvPr/>
        </p:nvSpPr>
        <p:spPr>
          <a:xfrm>
            <a:off x="5315748" y="730409"/>
            <a:ext cx="1329064" cy="323165"/>
          </a:xfrm>
          <a:prstGeom prst="rect">
            <a:avLst/>
          </a:prstGeom>
          <a:noFill/>
        </p:spPr>
        <p:txBody>
          <a:bodyPr wrap="square" rtlCol="0">
            <a:spAutoFit/>
          </a:bodyPr>
          <a:lstStyle/>
          <a:p>
            <a:r>
              <a:rPr lang="en-US" sz="1500" b="1" dirty="0">
                <a:solidFill>
                  <a:srgbClr val="004B85"/>
                </a:solidFill>
                <a:latin typeface="Calibri" panose="020F0502020204030204" pitchFamily="34" charset="0"/>
                <a:cs typeface="Calibri" panose="020F0502020204030204" pitchFamily="34" charset="0"/>
              </a:rPr>
              <a:t>Human Error</a:t>
            </a:r>
          </a:p>
        </p:txBody>
      </p:sp>
      <p:pic>
        <p:nvPicPr>
          <p:cNvPr id="70" name="Graphic 69" descr="Man with solid fill">
            <a:extLst>
              <a:ext uri="{FF2B5EF4-FFF2-40B4-BE49-F238E27FC236}">
                <a16:creationId xmlns:a16="http://schemas.microsoft.com/office/drawing/2014/main" id="{5666CB95-63CF-F435-98B3-C860863D7746}"/>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756925" y="700851"/>
            <a:ext cx="424062" cy="424062"/>
          </a:xfrm>
          <a:prstGeom prst="rect">
            <a:avLst/>
          </a:prstGeom>
        </p:spPr>
      </p:pic>
      <p:sp>
        <p:nvSpPr>
          <p:cNvPr id="71" name="Title 1">
            <a:extLst>
              <a:ext uri="{FF2B5EF4-FFF2-40B4-BE49-F238E27FC236}">
                <a16:creationId xmlns:a16="http://schemas.microsoft.com/office/drawing/2014/main" id="{4FA7EBB2-336A-39EA-24E3-A40B39EA1F0B}"/>
              </a:ext>
            </a:extLst>
          </p:cNvPr>
          <p:cNvSpPr>
            <a:spLocks noGrp="1"/>
          </p:cNvSpPr>
          <p:nvPr>
            <p:ph type="title"/>
          </p:nvPr>
        </p:nvSpPr>
        <p:spPr>
          <a:xfrm>
            <a:off x="628650" y="76138"/>
            <a:ext cx="7886700" cy="517106"/>
          </a:xfrm>
        </p:spPr>
        <p:txBody>
          <a:bodyPr>
            <a:normAutofit/>
          </a:bodyPr>
          <a:lstStyle/>
          <a:p>
            <a:pPr algn="ctr"/>
            <a:r>
              <a:rPr lang="en-US" sz="2100" dirty="0">
                <a:solidFill>
                  <a:srgbClr val="004B85"/>
                </a:solidFill>
                <a:latin typeface="Tw Cen MT Condensed Extra Bold" panose="020B0803020202020204" pitchFamily="34" charset="0"/>
              </a:rPr>
              <a:t>It’s Not if, It’s When…</a:t>
            </a:r>
          </a:p>
        </p:txBody>
      </p:sp>
      <p:sp>
        <p:nvSpPr>
          <p:cNvPr id="3" name="Oval 2">
            <a:extLst>
              <a:ext uri="{FF2B5EF4-FFF2-40B4-BE49-F238E27FC236}">
                <a16:creationId xmlns:a16="http://schemas.microsoft.com/office/drawing/2014/main" id="{FF248987-BD56-0A5A-3039-83913F5F4643}"/>
              </a:ext>
            </a:extLst>
          </p:cNvPr>
          <p:cNvSpPr/>
          <p:nvPr/>
        </p:nvSpPr>
        <p:spPr>
          <a:xfrm>
            <a:off x="3308445" y="1381478"/>
            <a:ext cx="2265484" cy="2089557"/>
          </a:xfrm>
          <a:prstGeom prst="ellipse">
            <a:avLst/>
          </a:prstGeom>
          <a:solidFill>
            <a:srgbClr val="004B85"/>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2400" b="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3167A05-B0AB-0489-91D1-2E9F21E2402F}"/>
              </a:ext>
            </a:extLst>
          </p:cNvPr>
          <p:cNvSpPr txBox="1"/>
          <p:nvPr/>
        </p:nvSpPr>
        <p:spPr>
          <a:xfrm>
            <a:off x="3402992" y="2094344"/>
            <a:ext cx="2076388" cy="646331"/>
          </a:xfrm>
          <a:prstGeom prst="rect">
            <a:avLst/>
          </a:prstGeom>
          <a:noFill/>
        </p:spPr>
        <p:txBody>
          <a:bodyPr wrap="square" rtlCol="0">
            <a:spAutoFit/>
          </a:bodyPr>
          <a:lstStyle/>
          <a:p>
            <a:pPr algn="ctr"/>
            <a:r>
              <a:rPr lang="en-US" b="1" dirty="0">
                <a:solidFill>
                  <a:schemeClr val="bg1"/>
                </a:solidFill>
                <a:latin typeface="Calibri" panose="020F0502020204030204" pitchFamily="34" charset="0"/>
                <a:cs typeface="Calibri" panose="020F0502020204030204" pitchFamily="34" charset="0"/>
              </a:rPr>
              <a:t>Potential Threats to Continuous Supply</a:t>
            </a:r>
          </a:p>
        </p:txBody>
      </p:sp>
    </p:spTree>
    <p:extLst>
      <p:ext uri="{BB962C8B-B14F-4D97-AF65-F5344CB8AC3E}">
        <p14:creationId xmlns:p14="http://schemas.microsoft.com/office/powerpoint/2010/main" val="3788426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0EE1E-83E3-AF68-B9DE-792E7143EAD4}"/>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51447F0-DB8D-FBC5-597B-8E0A261EA395}"/>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EE36C536-D2E0-9D0C-5453-49D28AF1BC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2"/>
            <a:ext cx="2751526" cy="338639"/>
          </a:xfrm>
          <a:prstGeom prst="rect">
            <a:avLst/>
          </a:prstGeom>
        </p:spPr>
      </p:pic>
      <p:sp>
        <p:nvSpPr>
          <p:cNvPr id="10" name="TextBox 9">
            <a:extLst>
              <a:ext uri="{FF2B5EF4-FFF2-40B4-BE49-F238E27FC236}">
                <a16:creationId xmlns:a16="http://schemas.microsoft.com/office/drawing/2014/main" id="{9505D796-8FF0-0C1A-69E4-8ABC544085E6}"/>
              </a:ext>
            </a:extLst>
          </p:cNvPr>
          <p:cNvSpPr txBox="1"/>
          <p:nvPr/>
        </p:nvSpPr>
        <p:spPr>
          <a:xfrm>
            <a:off x="154642" y="4573406"/>
            <a:ext cx="1726895" cy="415498"/>
          </a:xfrm>
          <a:prstGeom prst="rect">
            <a:avLst/>
          </a:prstGeom>
          <a:noFill/>
        </p:spPr>
        <p:txBody>
          <a:bodyPr wrap="square" rtlCol="0">
            <a:spAutoFit/>
          </a:bodyPr>
          <a:lstStyle/>
          <a:p>
            <a:pPr defTabSz="685783">
              <a:defRPr/>
            </a:pPr>
            <a:r>
              <a:rPr lang="en-US" sz="2100" dirty="0">
                <a:solidFill>
                  <a:prstClr val="white"/>
                </a:solidFill>
                <a:latin typeface="Calibri Light" panose="020F0302020204030204"/>
              </a:rPr>
              <a:t>csdpool.org</a:t>
            </a:r>
          </a:p>
        </p:txBody>
      </p:sp>
      <p:pic>
        <p:nvPicPr>
          <p:cNvPr id="4" name="Content Placeholder 3">
            <a:extLst>
              <a:ext uri="{FF2B5EF4-FFF2-40B4-BE49-F238E27FC236}">
                <a16:creationId xmlns:a16="http://schemas.microsoft.com/office/drawing/2014/main" id="{A37041A7-6C06-C4FA-9375-EAFCD6FA47F9}"/>
              </a:ext>
            </a:extLst>
          </p:cNvPr>
          <p:cNvPicPr>
            <a:picLocks noGrp="1" noChangeAspect="1"/>
          </p:cNvPicPr>
          <p:nvPr>
            <p:ph idx="1"/>
          </p:nvPr>
        </p:nvPicPr>
        <p:blipFill>
          <a:blip r:embed="rId4"/>
          <a:stretch>
            <a:fillRect/>
          </a:stretch>
        </p:blipFill>
        <p:spPr>
          <a:xfrm>
            <a:off x="721034" y="94549"/>
            <a:ext cx="7701932" cy="4178300"/>
          </a:xfrm>
          <a:prstGeom prst="rect">
            <a:avLst/>
          </a:prstGeom>
        </p:spPr>
      </p:pic>
    </p:spTree>
    <p:extLst>
      <p:ext uri="{BB962C8B-B14F-4D97-AF65-F5344CB8AC3E}">
        <p14:creationId xmlns:p14="http://schemas.microsoft.com/office/powerpoint/2010/main" val="436329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36B3B-CC2D-EA78-ABF2-CCB3D39D645E}"/>
            </a:ext>
          </a:extLst>
        </p:cNvPr>
        <p:cNvGrpSpPr/>
        <p:nvPr/>
      </p:nvGrpSpPr>
      <p:grpSpPr>
        <a:xfrm>
          <a:off x="0" y="0"/>
          <a:ext cx="0" cy="0"/>
          <a:chOff x="0" y="0"/>
          <a:chExt cx="0" cy="0"/>
        </a:xfrm>
      </p:grpSpPr>
      <p:pic>
        <p:nvPicPr>
          <p:cNvPr id="11" name="Picture 10" descr="A person sitting at a desk with his eyes closed&#10;&#10;AI-generated content may be incorrect.">
            <a:extLst>
              <a:ext uri="{FF2B5EF4-FFF2-40B4-BE49-F238E27FC236}">
                <a16:creationId xmlns:a16="http://schemas.microsoft.com/office/drawing/2014/main" id="{E740D6EE-AA3A-741B-D25D-CC5DEC4026F9}"/>
              </a:ext>
            </a:extLst>
          </p:cNvPr>
          <p:cNvPicPr>
            <a:picLocks noChangeAspect="1"/>
          </p:cNvPicPr>
          <p:nvPr/>
        </p:nvPicPr>
        <p:blipFill>
          <a:blip r:embed="rId3" cstate="print">
            <a:extLst>
              <a:ext uri="{28A0092B-C50C-407E-A947-70E740481C1C}">
                <a14:useLocalDpi xmlns:a14="http://schemas.microsoft.com/office/drawing/2010/main" val="0"/>
              </a:ext>
            </a:extLst>
          </a:blip>
          <a:srcRect l="19352" r="33253"/>
          <a:stretch>
            <a:fillRect/>
          </a:stretch>
        </p:blipFill>
        <p:spPr>
          <a:xfrm>
            <a:off x="6076873" y="0"/>
            <a:ext cx="3073706" cy="4395728"/>
          </a:xfrm>
          <a:prstGeom prst="rect">
            <a:avLst/>
          </a:prstGeom>
        </p:spPr>
      </p:pic>
      <p:sp>
        <p:nvSpPr>
          <p:cNvPr id="2" name="Title 1">
            <a:extLst>
              <a:ext uri="{FF2B5EF4-FFF2-40B4-BE49-F238E27FC236}">
                <a16:creationId xmlns:a16="http://schemas.microsoft.com/office/drawing/2014/main" id="{50AB049A-661D-4966-D11B-0EA327786A95}"/>
              </a:ext>
            </a:extLst>
          </p:cNvPr>
          <p:cNvSpPr>
            <a:spLocks noGrp="1"/>
          </p:cNvSpPr>
          <p:nvPr>
            <p:ph type="title"/>
          </p:nvPr>
        </p:nvSpPr>
        <p:spPr/>
        <p:txBody>
          <a:bodyPr/>
          <a:lstStyle/>
          <a:p>
            <a:r>
              <a:rPr lang="en-US" dirty="0">
                <a:solidFill>
                  <a:srgbClr val="004B85"/>
                </a:solidFill>
                <a:latin typeface="Tw Cen MT Condensed Extra Bold" panose="020B0803020202020204" pitchFamily="34" charset="0"/>
              </a:rPr>
              <a:t>Impact of Business Interruption</a:t>
            </a:r>
          </a:p>
        </p:txBody>
      </p:sp>
      <p:sp>
        <p:nvSpPr>
          <p:cNvPr id="3" name="Content Placeholder 2">
            <a:extLst>
              <a:ext uri="{FF2B5EF4-FFF2-40B4-BE49-F238E27FC236}">
                <a16:creationId xmlns:a16="http://schemas.microsoft.com/office/drawing/2014/main" id="{7E647A64-E23F-DCDB-614A-6B36CCC33137}"/>
              </a:ext>
            </a:extLst>
          </p:cNvPr>
          <p:cNvSpPr>
            <a:spLocks noGrp="1"/>
          </p:cNvSpPr>
          <p:nvPr>
            <p:ph idx="1"/>
          </p:nvPr>
        </p:nvSpPr>
        <p:spPr>
          <a:xfrm>
            <a:off x="628649" y="1276351"/>
            <a:ext cx="7886699" cy="3011804"/>
          </a:xfrm>
        </p:spPr>
        <p:txBody>
          <a:bodyPr>
            <a:normAutofit/>
          </a:bodyPr>
          <a:lstStyle/>
          <a:p>
            <a:pPr>
              <a:buClr>
                <a:srgbClr val="004B85"/>
              </a:buClr>
              <a:defRPr/>
            </a:pPr>
            <a:r>
              <a:rPr lang="en-US" sz="1800" dirty="0">
                <a:solidFill>
                  <a:srgbClr val="004B85"/>
                </a:solidFill>
                <a:latin typeface="Calibri" panose="020F0502020204030204" pitchFamily="34" charset="0"/>
                <a:cs typeface="Calibri" panose="020F0502020204030204" pitchFamily="34" charset="0"/>
              </a:rPr>
              <a:t>Delayed or impacted services</a:t>
            </a:r>
          </a:p>
          <a:p>
            <a:pPr>
              <a:buClr>
                <a:srgbClr val="004B85"/>
              </a:buClr>
              <a:defRPr/>
            </a:pPr>
            <a:r>
              <a:rPr lang="en-US" sz="1800" dirty="0">
                <a:solidFill>
                  <a:srgbClr val="004B85"/>
                </a:solidFill>
                <a:latin typeface="Calibri" panose="020F0502020204030204" pitchFamily="34" charset="0"/>
                <a:cs typeface="Calibri" panose="020F0502020204030204" pitchFamily="34" charset="0"/>
              </a:rPr>
              <a:t>Financial loss</a:t>
            </a:r>
          </a:p>
          <a:p>
            <a:pPr>
              <a:buClr>
                <a:srgbClr val="004B85"/>
              </a:buClr>
              <a:defRPr/>
            </a:pPr>
            <a:r>
              <a:rPr lang="en-US" sz="1800" dirty="0">
                <a:solidFill>
                  <a:srgbClr val="004B85"/>
                </a:solidFill>
                <a:latin typeface="Calibri" panose="020F0502020204030204" pitchFamily="34" charset="0"/>
                <a:cs typeface="Calibri" panose="020F0502020204030204" pitchFamily="34" charset="0"/>
              </a:rPr>
              <a:t>Damage reputation-oops</a:t>
            </a:r>
          </a:p>
          <a:p>
            <a:pPr>
              <a:buClr>
                <a:srgbClr val="004B85"/>
              </a:buClr>
              <a:defRPr/>
            </a:pPr>
            <a:r>
              <a:rPr lang="en-US" sz="1800" dirty="0">
                <a:solidFill>
                  <a:srgbClr val="004B85"/>
                </a:solidFill>
                <a:latin typeface="Calibri" panose="020F0502020204030204" pitchFamily="34" charset="0"/>
                <a:cs typeface="Calibri" panose="020F0502020204030204" pitchFamily="34" charset="0"/>
              </a:rPr>
              <a:t>Legal and regulatory consequences</a:t>
            </a:r>
          </a:p>
          <a:p>
            <a:pPr>
              <a:buClr>
                <a:srgbClr val="004B85"/>
              </a:buClr>
              <a:defRPr/>
            </a:pPr>
            <a:r>
              <a:rPr lang="en-US" sz="1800" dirty="0">
                <a:solidFill>
                  <a:srgbClr val="004B85"/>
                </a:solidFill>
                <a:latin typeface="Calibri" panose="020F0502020204030204" pitchFamily="34" charset="0"/>
                <a:cs typeface="Calibri" panose="020F0502020204030204" pitchFamily="34" charset="0"/>
              </a:rPr>
              <a:t>Employee moral and retainment</a:t>
            </a:r>
          </a:p>
          <a:p>
            <a:pPr>
              <a:buClr>
                <a:srgbClr val="004B85"/>
              </a:buClr>
              <a:defRPr/>
            </a:pPr>
            <a:r>
              <a:rPr lang="en-US" sz="1800" dirty="0">
                <a:solidFill>
                  <a:srgbClr val="004B85"/>
                </a:solidFill>
                <a:latin typeface="Calibri" panose="020F0502020204030204" pitchFamily="34" charset="0"/>
                <a:cs typeface="Calibri" panose="020F0502020204030204" pitchFamily="34" charset="0"/>
              </a:rPr>
              <a:t>Lasting impacts</a:t>
            </a:r>
          </a:p>
          <a:p>
            <a:pPr marL="0" indent="0">
              <a:buNone/>
            </a:pPr>
            <a:endParaRPr lang="en-US" dirty="0">
              <a:solidFill>
                <a:srgbClr val="004B85"/>
              </a:solidFill>
            </a:endParaRPr>
          </a:p>
        </p:txBody>
      </p:sp>
      <p:sp>
        <p:nvSpPr>
          <p:cNvPr id="4" name="Subtitle 2">
            <a:extLst>
              <a:ext uri="{FF2B5EF4-FFF2-40B4-BE49-F238E27FC236}">
                <a16:creationId xmlns:a16="http://schemas.microsoft.com/office/drawing/2014/main" id="{1E8F8167-329D-CF58-798D-E231C5305AA9}"/>
              </a:ext>
            </a:extLst>
          </p:cNvPr>
          <p:cNvSpPr txBox="1">
            <a:spLocks/>
          </p:cNvSpPr>
          <p:nvPr/>
        </p:nvSpPr>
        <p:spPr>
          <a:xfrm>
            <a:off x="628651" y="968225"/>
            <a:ext cx="6632762" cy="285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783">
              <a:buNone/>
              <a:defRPr/>
            </a:pPr>
            <a:r>
              <a:rPr lang="en-US" sz="1350" i="1" dirty="0">
                <a:solidFill>
                  <a:srgbClr val="004B85"/>
                </a:solidFill>
                <a:latin typeface="Calibri" panose="020F0502020204030204" pitchFamily="34" charset="0"/>
                <a:cs typeface="Calibri" panose="020F0502020204030204" pitchFamily="34" charset="0"/>
              </a:rPr>
              <a:t>38</a:t>
            </a:r>
            <a:r>
              <a:rPr lang="en-US" sz="1350" i="1" baseline="30000" dirty="0">
                <a:solidFill>
                  <a:srgbClr val="004B85"/>
                </a:solidFill>
                <a:latin typeface="Calibri" panose="020F0502020204030204" pitchFamily="34" charset="0"/>
                <a:cs typeface="Calibri" panose="020F0502020204030204" pitchFamily="34" charset="0"/>
              </a:rPr>
              <a:t>th</a:t>
            </a:r>
            <a:r>
              <a:rPr lang="en-US" sz="1350" i="1" dirty="0">
                <a:solidFill>
                  <a:srgbClr val="004B85"/>
                </a:solidFill>
                <a:latin typeface="Calibri" panose="020F0502020204030204" pitchFamily="34" charset="0"/>
                <a:cs typeface="Calibri" panose="020F0502020204030204" pitchFamily="34" charset="0"/>
              </a:rPr>
              <a:t> Annual CSD Pool Membership Meeting</a:t>
            </a:r>
            <a:endParaRPr lang="en-US" sz="2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A7E1E7D2-AE43-99CF-7A4C-2E6304A46949}"/>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D730CDC5-5260-C6AA-1663-EE9181D0C5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7834" y="4641492"/>
            <a:ext cx="2751526" cy="338639"/>
          </a:xfrm>
          <a:prstGeom prst="rect">
            <a:avLst/>
          </a:prstGeom>
        </p:spPr>
      </p:pic>
      <p:sp>
        <p:nvSpPr>
          <p:cNvPr id="10" name="TextBox 9">
            <a:extLst>
              <a:ext uri="{FF2B5EF4-FFF2-40B4-BE49-F238E27FC236}">
                <a16:creationId xmlns:a16="http://schemas.microsoft.com/office/drawing/2014/main" id="{C11E50E4-62C1-F651-E39A-D2E00404A342}"/>
              </a:ext>
            </a:extLst>
          </p:cNvPr>
          <p:cNvSpPr txBox="1"/>
          <p:nvPr/>
        </p:nvSpPr>
        <p:spPr>
          <a:xfrm>
            <a:off x="154642" y="4573406"/>
            <a:ext cx="1726895" cy="415498"/>
          </a:xfrm>
          <a:prstGeom prst="rect">
            <a:avLst/>
          </a:prstGeom>
          <a:noFill/>
        </p:spPr>
        <p:txBody>
          <a:bodyPr wrap="square" rtlCol="0">
            <a:spAutoFit/>
          </a:bodyPr>
          <a:lstStyle/>
          <a:p>
            <a:pPr defTabSz="685783">
              <a:defRPr/>
            </a:pPr>
            <a:r>
              <a:rPr lang="en-US" sz="2100" dirty="0">
                <a:solidFill>
                  <a:prstClr val="white"/>
                </a:solidFill>
                <a:latin typeface="Calibri Light" panose="020F0302020204030204"/>
              </a:rPr>
              <a:t>csdpool.org</a:t>
            </a:r>
          </a:p>
        </p:txBody>
      </p:sp>
    </p:spTree>
    <p:extLst>
      <p:ext uri="{BB962C8B-B14F-4D97-AF65-F5344CB8AC3E}">
        <p14:creationId xmlns:p14="http://schemas.microsoft.com/office/powerpoint/2010/main" val="428122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4B3E8-A0CE-BDF9-2F8C-36F1B8A11D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394BC0-4EF8-19FC-6B16-822BD4307EC8}"/>
              </a:ext>
            </a:extLst>
          </p:cNvPr>
          <p:cNvSpPr>
            <a:spLocks noGrp="1"/>
          </p:cNvSpPr>
          <p:nvPr>
            <p:ph type="title"/>
          </p:nvPr>
        </p:nvSpPr>
        <p:spPr/>
        <p:txBody>
          <a:bodyPr/>
          <a:lstStyle/>
          <a:p>
            <a:r>
              <a:rPr lang="en-US" dirty="0">
                <a:solidFill>
                  <a:srgbClr val="004B85"/>
                </a:solidFill>
                <a:latin typeface="Tw Cen MT Condensed Extra Bold" panose="020B0803020202020204" pitchFamily="34" charset="0"/>
              </a:rPr>
              <a:t>What is a Business Continuity Plan?</a:t>
            </a:r>
          </a:p>
        </p:txBody>
      </p:sp>
      <p:sp>
        <p:nvSpPr>
          <p:cNvPr id="3" name="Content Placeholder 2">
            <a:extLst>
              <a:ext uri="{FF2B5EF4-FFF2-40B4-BE49-F238E27FC236}">
                <a16:creationId xmlns:a16="http://schemas.microsoft.com/office/drawing/2014/main" id="{82ED89AD-71B2-20DA-C6DB-BE8148826597}"/>
              </a:ext>
            </a:extLst>
          </p:cNvPr>
          <p:cNvSpPr>
            <a:spLocks noGrp="1"/>
          </p:cNvSpPr>
          <p:nvPr>
            <p:ph idx="1"/>
          </p:nvPr>
        </p:nvSpPr>
        <p:spPr>
          <a:xfrm>
            <a:off x="628649" y="1276351"/>
            <a:ext cx="7886699" cy="3011804"/>
          </a:xfrm>
        </p:spPr>
        <p:txBody>
          <a:bodyPr>
            <a:normAutofit/>
          </a:bodyPr>
          <a:lstStyle/>
          <a:p>
            <a:pPr>
              <a:buClr>
                <a:srgbClr val="004B85"/>
              </a:buClr>
              <a:defRPr/>
            </a:pPr>
            <a:r>
              <a:rPr lang="en-US" sz="1800" dirty="0">
                <a:solidFill>
                  <a:srgbClr val="004B85"/>
                </a:solidFill>
                <a:latin typeface="Calibri" panose="020F0502020204030204" pitchFamily="34" charset="0"/>
                <a:cs typeface="Calibri" panose="020F0502020204030204" pitchFamily="34" charset="0"/>
              </a:rPr>
              <a:t>NFPA 1660</a:t>
            </a:r>
          </a:p>
          <a:p>
            <a:pPr lvl="1">
              <a:buClr>
                <a:srgbClr val="004B85"/>
              </a:buClr>
              <a:defRPr/>
            </a:pPr>
            <a:r>
              <a:rPr lang="en-US" sz="1500" dirty="0">
                <a:solidFill>
                  <a:srgbClr val="004B85"/>
                </a:solidFill>
                <a:latin typeface="Calibri" panose="020F0502020204030204" pitchFamily="34" charset="0"/>
                <a:cs typeface="Calibri" panose="020F0502020204030204" pitchFamily="34" charset="0"/>
              </a:rPr>
              <a:t>An ongoing process to ensure that the necessary steps are taken to identify the impact of potential losses and maintain viable recovery strategies, recovery plans, and continuity of services.</a:t>
            </a:r>
          </a:p>
          <a:p>
            <a:pPr>
              <a:buClr>
                <a:srgbClr val="004B85"/>
              </a:buClr>
              <a:defRPr/>
            </a:pPr>
            <a:r>
              <a:rPr lang="en-US" sz="1800" dirty="0">
                <a:solidFill>
                  <a:srgbClr val="004B85"/>
                </a:solidFill>
                <a:latin typeface="Calibri" panose="020F0502020204030204" pitchFamily="34" charset="0"/>
                <a:cs typeface="Calibri" panose="020F0502020204030204" pitchFamily="34" charset="0"/>
              </a:rPr>
              <a:t>BCI/DRJ</a:t>
            </a:r>
          </a:p>
          <a:p>
            <a:pPr lvl="1">
              <a:buClr>
                <a:srgbClr val="004B85"/>
              </a:buClr>
              <a:defRPr/>
            </a:pPr>
            <a:r>
              <a:rPr lang="en-US" sz="1500" dirty="0">
                <a:solidFill>
                  <a:srgbClr val="004B85"/>
                </a:solidFill>
                <a:latin typeface="Calibri" panose="020F0502020204030204" pitchFamily="34" charset="0"/>
                <a:cs typeface="Calibri" panose="020F0502020204030204" pitchFamily="34" charset="0"/>
              </a:rPr>
              <a:t>The process of developing prior arrangements and procedures that enable an organization to respond to an event in such a manner that critical business functions can continue within planned levels of disruption.</a:t>
            </a:r>
          </a:p>
          <a:p>
            <a:pPr>
              <a:buClr>
                <a:srgbClr val="004B85"/>
              </a:buClr>
              <a:defRPr/>
            </a:pPr>
            <a:r>
              <a:rPr lang="en-US" sz="1800" dirty="0">
                <a:solidFill>
                  <a:srgbClr val="004B85"/>
                </a:solidFill>
                <a:latin typeface="Calibri" panose="020F0502020204030204" pitchFamily="34" charset="0"/>
                <a:cs typeface="Calibri" panose="020F0502020204030204" pitchFamily="34" charset="0"/>
              </a:rPr>
              <a:t>ISO 22301</a:t>
            </a:r>
          </a:p>
          <a:p>
            <a:pPr lvl="1">
              <a:buClr>
                <a:srgbClr val="004B85"/>
              </a:buClr>
              <a:defRPr/>
            </a:pPr>
            <a:r>
              <a:rPr lang="en-US" sz="1500" dirty="0">
                <a:solidFill>
                  <a:srgbClr val="004B85"/>
                </a:solidFill>
                <a:latin typeface="Calibri" panose="020F0502020204030204" pitchFamily="34" charset="0"/>
                <a:cs typeface="Calibri" panose="020F0502020204030204" pitchFamily="34" charset="0"/>
              </a:rPr>
              <a:t>The capability of an organization to continue delivery of products within acceptable time frames at predefined capacity during disruption.</a:t>
            </a:r>
          </a:p>
          <a:p>
            <a:pPr marL="0" indent="0">
              <a:buNone/>
            </a:pPr>
            <a:endParaRPr lang="en-US" dirty="0">
              <a:solidFill>
                <a:srgbClr val="004B85"/>
              </a:solidFill>
            </a:endParaRPr>
          </a:p>
        </p:txBody>
      </p:sp>
      <p:sp>
        <p:nvSpPr>
          <p:cNvPr id="4" name="Subtitle 2">
            <a:extLst>
              <a:ext uri="{FF2B5EF4-FFF2-40B4-BE49-F238E27FC236}">
                <a16:creationId xmlns:a16="http://schemas.microsoft.com/office/drawing/2014/main" id="{A85F8F23-F7A9-28FB-9E14-2AFDC605C054}"/>
              </a:ext>
            </a:extLst>
          </p:cNvPr>
          <p:cNvSpPr txBox="1">
            <a:spLocks/>
          </p:cNvSpPr>
          <p:nvPr/>
        </p:nvSpPr>
        <p:spPr>
          <a:xfrm>
            <a:off x="628651" y="968225"/>
            <a:ext cx="6632762" cy="285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783">
              <a:buNone/>
              <a:defRPr/>
            </a:pPr>
            <a:r>
              <a:rPr lang="en-US" sz="1350" i="1" dirty="0">
                <a:solidFill>
                  <a:srgbClr val="004B85"/>
                </a:solidFill>
                <a:latin typeface="Calibri" panose="020F0502020204030204" pitchFamily="34" charset="0"/>
                <a:cs typeface="Calibri" panose="020F0502020204030204" pitchFamily="34" charset="0"/>
              </a:rPr>
              <a:t>38</a:t>
            </a:r>
            <a:r>
              <a:rPr lang="en-US" sz="1350" i="1" baseline="30000" dirty="0">
                <a:solidFill>
                  <a:srgbClr val="004B85"/>
                </a:solidFill>
                <a:latin typeface="Calibri" panose="020F0502020204030204" pitchFamily="34" charset="0"/>
                <a:cs typeface="Calibri" panose="020F0502020204030204" pitchFamily="34" charset="0"/>
              </a:rPr>
              <a:t>th</a:t>
            </a:r>
            <a:r>
              <a:rPr lang="en-US" sz="1350" i="1" dirty="0">
                <a:solidFill>
                  <a:srgbClr val="004B85"/>
                </a:solidFill>
                <a:latin typeface="Calibri" panose="020F0502020204030204" pitchFamily="34" charset="0"/>
                <a:cs typeface="Calibri" panose="020F0502020204030204" pitchFamily="34" charset="0"/>
              </a:rPr>
              <a:t> Annual CSD Pool Membership Meeting</a:t>
            </a:r>
            <a:endParaRPr lang="en-US" sz="2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B7AFD004-C60F-FB02-58EE-F9C06C6F26A9}"/>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39693FF7-005A-8EBF-4DDC-BA472716CE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2"/>
            <a:ext cx="2751526" cy="338639"/>
          </a:xfrm>
          <a:prstGeom prst="rect">
            <a:avLst/>
          </a:prstGeom>
        </p:spPr>
      </p:pic>
      <p:sp>
        <p:nvSpPr>
          <p:cNvPr id="10" name="TextBox 9">
            <a:extLst>
              <a:ext uri="{FF2B5EF4-FFF2-40B4-BE49-F238E27FC236}">
                <a16:creationId xmlns:a16="http://schemas.microsoft.com/office/drawing/2014/main" id="{3B1876F1-2A52-B47F-DEF7-367ED4B03493}"/>
              </a:ext>
            </a:extLst>
          </p:cNvPr>
          <p:cNvSpPr txBox="1"/>
          <p:nvPr/>
        </p:nvSpPr>
        <p:spPr>
          <a:xfrm>
            <a:off x="154642" y="4573406"/>
            <a:ext cx="1726895" cy="415498"/>
          </a:xfrm>
          <a:prstGeom prst="rect">
            <a:avLst/>
          </a:prstGeom>
          <a:noFill/>
        </p:spPr>
        <p:txBody>
          <a:bodyPr wrap="square" rtlCol="0">
            <a:spAutoFit/>
          </a:bodyPr>
          <a:lstStyle/>
          <a:p>
            <a:pPr defTabSz="685783">
              <a:defRPr/>
            </a:pPr>
            <a:r>
              <a:rPr lang="en-US" sz="2100" dirty="0">
                <a:solidFill>
                  <a:prstClr val="white"/>
                </a:solidFill>
                <a:latin typeface="Calibri Light" panose="020F0302020204030204"/>
              </a:rPr>
              <a:t>csdpool.org</a:t>
            </a:r>
          </a:p>
        </p:txBody>
      </p:sp>
    </p:spTree>
    <p:extLst>
      <p:ext uri="{BB962C8B-B14F-4D97-AF65-F5344CB8AC3E}">
        <p14:creationId xmlns:p14="http://schemas.microsoft.com/office/powerpoint/2010/main" val="4255054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43FBC-E5F6-6F68-98A8-C19E0C5CFB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4466C1-4602-68CB-DA6A-D7F258A01BED}"/>
              </a:ext>
            </a:extLst>
          </p:cNvPr>
          <p:cNvSpPr>
            <a:spLocks noGrp="1"/>
          </p:cNvSpPr>
          <p:nvPr>
            <p:ph type="title"/>
          </p:nvPr>
        </p:nvSpPr>
        <p:spPr/>
        <p:txBody>
          <a:bodyPr/>
          <a:lstStyle/>
          <a:p>
            <a:r>
              <a:rPr lang="en-US" dirty="0">
                <a:solidFill>
                  <a:srgbClr val="004B85"/>
                </a:solidFill>
                <a:latin typeface="Tw Cen MT Condensed Extra Bold" panose="020B0803020202020204" pitchFamily="34" charset="0"/>
              </a:rPr>
              <a:t>Summary</a:t>
            </a:r>
          </a:p>
        </p:txBody>
      </p:sp>
      <p:sp>
        <p:nvSpPr>
          <p:cNvPr id="4" name="Subtitle 2">
            <a:extLst>
              <a:ext uri="{FF2B5EF4-FFF2-40B4-BE49-F238E27FC236}">
                <a16:creationId xmlns:a16="http://schemas.microsoft.com/office/drawing/2014/main" id="{7D9B7339-79E0-7801-7E72-F8317F85DE63}"/>
              </a:ext>
            </a:extLst>
          </p:cNvPr>
          <p:cNvSpPr txBox="1">
            <a:spLocks/>
          </p:cNvSpPr>
          <p:nvPr/>
        </p:nvSpPr>
        <p:spPr>
          <a:xfrm>
            <a:off x="628651" y="968225"/>
            <a:ext cx="6632762" cy="285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783">
              <a:buNone/>
              <a:defRPr/>
            </a:pPr>
            <a:r>
              <a:rPr lang="en-US" sz="1350" i="1" dirty="0">
                <a:solidFill>
                  <a:srgbClr val="004B85"/>
                </a:solidFill>
                <a:latin typeface="Calibri" panose="020F0502020204030204" pitchFamily="34" charset="0"/>
                <a:cs typeface="Calibri" panose="020F0502020204030204" pitchFamily="34" charset="0"/>
              </a:rPr>
              <a:t>38</a:t>
            </a:r>
            <a:r>
              <a:rPr lang="en-US" sz="1350" i="1" baseline="30000" dirty="0">
                <a:solidFill>
                  <a:srgbClr val="004B85"/>
                </a:solidFill>
                <a:latin typeface="Calibri" panose="020F0502020204030204" pitchFamily="34" charset="0"/>
                <a:cs typeface="Calibri" panose="020F0502020204030204" pitchFamily="34" charset="0"/>
              </a:rPr>
              <a:t>th</a:t>
            </a:r>
            <a:r>
              <a:rPr lang="en-US" sz="1350" i="1" dirty="0">
                <a:solidFill>
                  <a:srgbClr val="004B85"/>
                </a:solidFill>
                <a:latin typeface="Calibri" panose="020F0502020204030204" pitchFamily="34" charset="0"/>
                <a:cs typeface="Calibri" panose="020F0502020204030204" pitchFamily="34" charset="0"/>
              </a:rPr>
              <a:t> Annual CSD Pool Membership Meeting</a:t>
            </a:r>
            <a:endParaRPr lang="en-US" sz="2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C2CCC38B-C5B9-34B1-5A4E-F48061C31FF0}"/>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F1D75776-A6D8-9DDD-8E77-1C4155A88C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2"/>
            <a:ext cx="2751526" cy="338639"/>
          </a:xfrm>
          <a:prstGeom prst="rect">
            <a:avLst/>
          </a:prstGeom>
        </p:spPr>
      </p:pic>
      <p:sp>
        <p:nvSpPr>
          <p:cNvPr id="10" name="TextBox 9">
            <a:extLst>
              <a:ext uri="{FF2B5EF4-FFF2-40B4-BE49-F238E27FC236}">
                <a16:creationId xmlns:a16="http://schemas.microsoft.com/office/drawing/2014/main" id="{6812FA40-AA6E-2A40-49F1-C4DA57CA7123}"/>
              </a:ext>
            </a:extLst>
          </p:cNvPr>
          <p:cNvSpPr txBox="1"/>
          <p:nvPr/>
        </p:nvSpPr>
        <p:spPr>
          <a:xfrm>
            <a:off x="154642" y="4573406"/>
            <a:ext cx="1726895" cy="415498"/>
          </a:xfrm>
          <a:prstGeom prst="rect">
            <a:avLst/>
          </a:prstGeom>
          <a:noFill/>
        </p:spPr>
        <p:txBody>
          <a:bodyPr wrap="square" rtlCol="0">
            <a:spAutoFit/>
          </a:bodyPr>
          <a:lstStyle/>
          <a:p>
            <a:pPr defTabSz="685783">
              <a:defRPr/>
            </a:pPr>
            <a:r>
              <a:rPr lang="en-US" sz="2100" dirty="0">
                <a:solidFill>
                  <a:prstClr val="white"/>
                </a:solidFill>
                <a:latin typeface="Calibri Light" panose="020F0302020204030204"/>
              </a:rPr>
              <a:t>csdpool.org</a:t>
            </a:r>
          </a:p>
        </p:txBody>
      </p:sp>
      <p:sp>
        <p:nvSpPr>
          <p:cNvPr id="11" name="TextBox 10">
            <a:extLst>
              <a:ext uri="{FF2B5EF4-FFF2-40B4-BE49-F238E27FC236}">
                <a16:creationId xmlns:a16="http://schemas.microsoft.com/office/drawing/2014/main" id="{16313E77-D786-8949-EB76-4DE7BC4B1BE2}"/>
              </a:ext>
            </a:extLst>
          </p:cNvPr>
          <p:cNvSpPr txBox="1"/>
          <p:nvPr/>
        </p:nvSpPr>
        <p:spPr>
          <a:xfrm>
            <a:off x="699148" y="2308683"/>
            <a:ext cx="1952334" cy="415498"/>
          </a:xfrm>
          <a:prstGeom prst="rect">
            <a:avLst/>
          </a:prstGeom>
          <a:noFill/>
        </p:spPr>
        <p:txBody>
          <a:bodyPr wrap="square" rtlCol="0">
            <a:spAutoFit/>
          </a:bodyPr>
          <a:lstStyle/>
          <a:p>
            <a:pPr algn="ctr"/>
            <a:r>
              <a:rPr lang="en-US" sz="2100" b="1" dirty="0">
                <a:solidFill>
                  <a:srgbClr val="004B85"/>
                </a:solidFill>
                <a:latin typeface="Calibri" panose="020F0502020204030204" pitchFamily="34" charset="0"/>
                <a:cs typeface="Calibri" panose="020F0502020204030204" pitchFamily="34" charset="0"/>
              </a:rPr>
              <a:t>Assess Risk</a:t>
            </a:r>
          </a:p>
        </p:txBody>
      </p:sp>
      <p:pic>
        <p:nvPicPr>
          <p:cNvPr id="13" name="Graphic 12" descr="Magnifying glass with solid fill">
            <a:extLst>
              <a:ext uri="{FF2B5EF4-FFF2-40B4-BE49-F238E27FC236}">
                <a16:creationId xmlns:a16="http://schemas.microsoft.com/office/drawing/2014/main" id="{97E7A9AE-DEFB-3285-0501-E4C5D28D35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2798" y="1329374"/>
            <a:ext cx="964602" cy="964602"/>
          </a:xfrm>
          <a:prstGeom prst="rect">
            <a:avLst/>
          </a:prstGeom>
        </p:spPr>
      </p:pic>
      <p:sp>
        <p:nvSpPr>
          <p:cNvPr id="14" name="TextBox 13">
            <a:extLst>
              <a:ext uri="{FF2B5EF4-FFF2-40B4-BE49-F238E27FC236}">
                <a16:creationId xmlns:a16="http://schemas.microsoft.com/office/drawing/2014/main" id="{5102056F-2E57-1B50-2445-AE8FFF80809F}"/>
              </a:ext>
            </a:extLst>
          </p:cNvPr>
          <p:cNvSpPr txBox="1"/>
          <p:nvPr/>
        </p:nvSpPr>
        <p:spPr>
          <a:xfrm>
            <a:off x="3190111" y="2308683"/>
            <a:ext cx="1952334" cy="738664"/>
          </a:xfrm>
          <a:prstGeom prst="rect">
            <a:avLst/>
          </a:prstGeom>
          <a:noFill/>
        </p:spPr>
        <p:txBody>
          <a:bodyPr wrap="square" rtlCol="0">
            <a:spAutoFit/>
          </a:bodyPr>
          <a:lstStyle/>
          <a:p>
            <a:pPr algn="ctr"/>
            <a:r>
              <a:rPr lang="en-US" sz="2100" b="1" dirty="0">
                <a:solidFill>
                  <a:srgbClr val="004B85"/>
                </a:solidFill>
                <a:latin typeface="Calibri" panose="020F0502020204030204" pitchFamily="34" charset="0"/>
                <a:cs typeface="Calibri" panose="020F0502020204030204" pitchFamily="34" charset="0"/>
              </a:rPr>
              <a:t>Analyze Impacts</a:t>
            </a:r>
          </a:p>
        </p:txBody>
      </p:sp>
      <p:pic>
        <p:nvPicPr>
          <p:cNvPr id="16" name="Graphic 15" descr="Bar chart with solid fill">
            <a:extLst>
              <a:ext uri="{FF2B5EF4-FFF2-40B4-BE49-F238E27FC236}">
                <a16:creationId xmlns:a16="http://schemas.microsoft.com/office/drawing/2014/main" id="{E5156443-66E2-6239-7150-4A81B03A6AB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69192" y="1390948"/>
            <a:ext cx="994172" cy="994172"/>
          </a:xfrm>
          <a:prstGeom prst="rect">
            <a:avLst/>
          </a:prstGeom>
        </p:spPr>
      </p:pic>
      <p:sp>
        <p:nvSpPr>
          <p:cNvPr id="17" name="TextBox 16">
            <a:extLst>
              <a:ext uri="{FF2B5EF4-FFF2-40B4-BE49-F238E27FC236}">
                <a16:creationId xmlns:a16="http://schemas.microsoft.com/office/drawing/2014/main" id="{819CAEF5-D373-0D80-C4D4-4204910BA844}"/>
              </a:ext>
            </a:extLst>
          </p:cNvPr>
          <p:cNvSpPr txBox="1"/>
          <p:nvPr/>
        </p:nvSpPr>
        <p:spPr>
          <a:xfrm>
            <a:off x="5721919" y="2302239"/>
            <a:ext cx="2640213" cy="415498"/>
          </a:xfrm>
          <a:prstGeom prst="rect">
            <a:avLst/>
          </a:prstGeom>
          <a:noFill/>
        </p:spPr>
        <p:txBody>
          <a:bodyPr wrap="square" rtlCol="0">
            <a:spAutoFit/>
          </a:bodyPr>
          <a:lstStyle/>
          <a:p>
            <a:pPr algn="ctr"/>
            <a:r>
              <a:rPr lang="en-US" sz="2100" b="1" dirty="0">
                <a:solidFill>
                  <a:srgbClr val="004B85"/>
                </a:solidFill>
                <a:latin typeface="Calibri" panose="020F0502020204030204" pitchFamily="34" charset="0"/>
                <a:cs typeface="Calibri" panose="020F0502020204030204" pitchFamily="34" charset="0"/>
              </a:rPr>
              <a:t>Create Recovery Plans</a:t>
            </a:r>
          </a:p>
        </p:txBody>
      </p:sp>
      <p:pic>
        <p:nvPicPr>
          <p:cNvPr id="19" name="Graphic 18" descr="Checklist with solid fill">
            <a:extLst>
              <a:ext uri="{FF2B5EF4-FFF2-40B4-BE49-F238E27FC236}">
                <a16:creationId xmlns:a16="http://schemas.microsoft.com/office/drawing/2014/main" id="{A323C09C-74E4-FF6E-869B-1E8B58D63FC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445739" y="1390947"/>
            <a:ext cx="994172" cy="994172"/>
          </a:xfrm>
          <a:prstGeom prst="rect">
            <a:avLst/>
          </a:prstGeom>
        </p:spPr>
      </p:pic>
      <p:pic>
        <p:nvPicPr>
          <p:cNvPr id="21" name="Graphic 20" descr="Checkmark with solid fill">
            <a:extLst>
              <a:ext uri="{FF2B5EF4-FFF2-40B4-BE49-F238E27FC236}">
                <a16:creationId xmlns:a16="http://schemas.microsoft.com/office/drawing/2014/main" id="{2C66514D-9A9D-EF96-20A6-DE6CC0A24C8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521320" y="2971509"/>
            <a:ext cx="885716" cy="885716"/>
          </a:xfrm>
          <a:prstGeom prst="rect">
            <a:avLst/>
          </a:prstGeom>
        </p:spPr>
      </p:pic>
      <p:sp>
        <p:nvSpPr>
          <p:cNvPr id="22" name="TextBox 21">
            <a:extLst>
              <a:ext uri="{FF2B5EF4-FFF2-40B4-BE49-F238E27FC236}">
                <a16:creationId xmlns:a16="http://schemas.microsoft.com/office/drawing/2014/main" id="{F6A00DCA-0F42-5387-6EBC-65895B06D639}"/>
              </a:ext>
            </a:extLst>
          </p:cNvPr>
          <p:cNvSpPr txBox="1"/>
          <p:nvPr/>
        </p:nvSpPr>
        <p:spPr>
          <a:xfrm>
            <a:off x="1789268" y="3774287"/>
            <a:ext cx="2158278" cy="415498"/>
          </a:xfrm>
          <a:prstGeom prst="rect">
            <a:avLst/>
          </a:prstGeom>
          <a:noFill/>
        </p:spPr>
        <p:txBody>
          <a:bodyPr wrap="square" rtlCol="0">
            <a:spAutoFit/>
          </a:bodyPr>
          <a:lstStyle/>
          <a:p>
            <a:pPr algn="ctr"/>
            <a:r>
              <a:rPr lang="en-US" sz="2100" b="1" dirty="0">
                <a:solidFill>
                  <a:srgbClr val="004B85"/>
                </a:solidFill>
                <a:latin typeface="Calibri" panose="020F0502020204030204" pitchFamily="34" charset="0"/>
                <a:cs typeface="Calibri" panose="020F0502020204030204" pitchFamily="34" charset="0"/>
              </a:rPr>
              <a:t>Continue Services</a:t>
            </a:r>
          </a:p>
        </p:txBody>
      </p:sp>
      <p:pic>
        <p:nvPicPr>
          <p:cNvPr id="26" name="Graphic 25" descr="Lock with solid fill">
            <a:extLst>
              <a:ext uri="{FF2B5EF4-FFF2-40B4-BE49-F238E27FC236}">
                <a16:creationId xmlns:a16="http://schemas.microsoft.com/office/drawing/2014/main" id="{377AC9CF-D503-FEF4-3062-4B9C6B491BC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142445" y="2881503"/>
            <a:ext cx="975722" cy="975722"/>
          </a:xfrm>
          <a:prstGeom prst="rect">
            <a:avLst/>
          </a:prstGeom>
        </p:spPr>
      </p:pic>
      <p:sp>
        <p:nvSpPr>
          <p:cNvPr id="27" name="TextBox 26">
            <a:extLst>
              <a:ext uri="{FF2B5EF4-FFF2-40B4-BE49-F238E27FC236}">
                <a16:creationId xmlns:a16="http://schemas.microsoft.com/office/drawing/2014/main" id="{32EF973B-98A8-D340-2CF1-9AF10E473585}"/>
              </a:ext>
            </a:extLst>
          </p:cNvPr>
          <p:cNvSpPr txBox="1"/>
          <p:nvPr/>
        </p:nvSpPr>
        <p:spPr>
          <a:xfrm>
            <a:off x="4435406" y="3782860"/>
            <a:ext cx="2402470" cy="415498"/>
          </a:xfrm>
          <a:prstGeom prst="rect">
            <a:avLst/>
          </a:prstGeom>
          <a:noFill/>
        </p:spPr>
        <p:txBody>
          <a:bodyPr wrap="square" rtlCol="0">
            <a:spAutoFit/>
          </a:bodyPr>
          <a:lstStyle/>
          <a:p>
            <a:pPr algn="ctr"/>
            <a:r>
              <a:rPr lang="en-US" sz="2100" b="1" dirty="0">
                <a:solidFill>
                  <a:srgbClr val="004B85"/>
                </a:solidFill>
                <a:latin typeface="Calibri" panose="020F0502020204030204" pitchFamily="34" charset="0"/>
                <a:cs typeface="Calibri" panose="020F0502020204030204" pitchFamily="34" charset="0"/>
              </a:rPr>
              <a:t>Protect Your District</a:t>
            </a:r>
          </a:p>
        </p:txBody>
      </p:sp>
    </p:spTree>
    <p:extLst>
      <p:ext uri="{BB962C8B-B14F-4D97-AF65-F5344CB8AC3E}">
        <p14:creationId xmlns:p14="http://schemas.microsoft.com/office/powerpoint/2010/main" val="4180577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653C44-5CE6-F44D-F8B7-D1A12E0095A3}"/>
            </a:ext>
          </a:extLst>
        </p:cNvPr>
        <p:cNvGrpSpPr/>
        <p:nvPr/>
      </p:nvGrpSpPr>
      <p:grpSpPr>
        <a:xfrm>
          <a:off x="0" y="0"/>
          <a:ext cx="0" cy="0"/>
          <a:chOff x="0" y="0"/>
          <a:chExt cx="0" cy="0"/>
        </a:xfrm>
      </p:grpSpPr>
      <p:pic>
        <p:nvPicPr>
          <p:cNvPr id="7" name="Picture 6" descr="A hand holding a red and yellow sign&#10;&#10;AI-generated content may be incorrect.">
            <a:extLst>
              <a:ext uri="{FF2B5EF4-FFF2-40B4-BE49-F238E27FC236}">
                <a16:creationId xmlns:a16="http://schemas.microsoft.com/office/drawing/2014/main" id="{0BDAFFD0-83AF-165C-DBD0-9858EE543DC0}"/>
              </a:ext>
            </a:extLst>
          </p:cNvPr>
          <p:cNvPicPr>
            <a:picLocks noChangeAspect="1"/>
          </p:cNvPicPr>
          <p:nvPr/>
        </p:nvPicPr>
        <p:blipFill>
          <a:blip r:embed="rId3"/>
          <a:srcRect l="30773" r="11334"/>
          <a:stretch>
            <a:fillRect/>
          </a:stretch>
        </p:blipFill>
        <p:spPr>
          <a:xfrm>
            <a:off x="5469265" y="0"/>
            <a:ext cx="3673055" cy="4395730"/>
          </a:xfrm>
          <a:prstGeom prst="rect">
            <a:avLst/>
          </a:prstGeom>
        </p:spPr>
      </p:pic>
      <p:sp>
        <p:nvSpPr>
          <p:cNvPr id="2" name="Title 1">
            <a:extLst>
              <a:ext uri="{FF2B5EF4-FFF2-40B4-BE49-F238E27FC236}">
                <a16:creationId xmlns:a16="http://schemas.microsoft.com/office/drawing/2014/main" id="{0EB74C11-FF95-37D0-33F1-9BAE5105A850}"/>
              </a:ext>
            </a:extLst>
          </p:cNvPr>
          <p:cNvSpPr>
            <a:spLocks noGrp="1"/>
          </p:cNvSpPr>
          <p:nvPr>
            <p:ph type="title"/>
          </p:nvPr>
        </p:nvSpPr>
        <p:spPr/>
        <p:txBody>
          <a:bodyPr/>
          <a:lstStyle/>
          <a:p>
            <a:r>
              <a:rPr lang="en-US" dirty="0">
                <a:solidFill>
                  <a:srgbClr val="004B85"/>
                </a:solidFill>
                <a:latin typeface="Tw Cen MT Condensed Extra Bold" panose="020B0803020202020204" pitchFamily="34" charset="0"/>
              </a:rPr>
              <a:t>How Do I Start?</a:t>
            </a:r>
          </a:p>
        </p:txBody>
      </p:sp>
      <p:sp>
        <p:nvSpPr>
          <p:cNvPr id="3" name="Content Placeholder 2">
            <a:extLst>
              <a:ext uri="{FF2B5EF4-FFF2-40B4-BE49-F238E27FC236}">
                <a16:creationId xmlns:a16="http://schemas.microsoft.com/office/drawing/2014/main" id="{ADFA9A47-1157-5374-1273-5D9A99F685B5}"/>
              </a:ext>
            </a:extLst>
          </p:cNvPr>
          <p:cNvSpPr>
            <a:spLocks noGrp="1"/>
          </p:cNvSpPr>
          <p:nvPr>
            <p:ph idx="1"/>
          </p:nvPr>
        </p:nvSpPr>
        <p:spPr>
          <a:xfrm>
            <a:off x="628649" y="1276351"/>
            <a:ext cx="4609871" cy="3011804"/>
          </a:xfrm>
        </p:spPr>
        <p:txBody>
          <a:bodyPr>
            <a:normAutofit/>
          </a:bodyPr>
          <a:lstStyle/>
          <a:p>
            <a:pPr>
              <a:buClr>
                <a:srgbClr val="004B85"/>
              </a:buClr>
              <a:defRPr/>
            </a:pPr>
            <a:r>
              <a:rPr lang="en-US" sz="1800" dirty="0">
                <a:solidFill>
                  <a:srgbClr val="004B85"/>
                </a:solidFill>
                <a:latin typeface="Calibri" panose="020F0502020204030204" pitchFamily="34" charset="0"/>
                <a:cs typeface="Calibri" panose="020F0502020204030204" pitchFamily="34" charset="0"/>
              </a:rPr>
              <a:t>A good place to begin is with asking yourself the following questions:</a:t>
            </a:r>
          </a:p>
          <a:p>
            <a:pPr lvl="1">
              <a:buClr>
                <a:srgbClr val="004B85"/>
              </a:buClr>
              <a:defRPr/>
            </a:pPr>
            <a:r>
              <a:rPr lang="en-US" sz="1500" dirty="0">
                <a:solidFill>
                  <a:srgbClr val="004B85"/>
                </a:solidFill>
                <a:latin typeface="Calibri" panose="020F0502020204030204" pitchFamily="34" charset="0"/>
                <a:cs typeface="Calibri" panose="020F0502020204030204" pitchFamily="34" charset="0"/>
              </a:rPr>
              <a:t>What are my risks?</a:t>
            </a:r>
          </a:p>
          <a:p>
            <a:pPr lvl="1">
              <a:buClr>
                <a:srgbClr val="004B85"/>
              </a:buClr>
              <a:defRPr/>
            </a:pPr>
            <a:r>
              <a:rPr lang="en-US" sz="1500" dirty="0">
                <a:solidFill>
                  <a:srgbClr val="004B85"/>
                </a:solidFill>
                <a:latin typeface="Calibri" panose="020F0502020204030204" pitchFamily="34" charset="0"/>
                <a:cs typeface="Calibri" panose="020F0502020204030204" pitchFamily="34" charset="0"/>
              </a:rPr>
              <a:t>What is the impact of those risks?</a:t>
            </a:r>
          </a:p>
          <a:p>
            <a:pPr>
              <a:buClr>
                <a:srgbClr val="004B85"/>
              </a:buClr>
              <a:defRPr/>
            </a:pPr>
            <a:endParaRPr lang="en-US" sz="1800" dirty="0">
              <a:solidFill>
                <a:srgbClr val="004B85"/>
              </a:solidFill>
              <a:latin typeface="Calibri" panose="020F0502020204030204" pitchFamily="34" charset="0"/>
              <a:cs typeface="Calibri" panose="020F0502020204030204" pitchFamily="34" charset="0"/>
            </a:endParaRPr>
          </a:p>
        </p:txBody>
      </p:sp>
      <p:sp>
        <p:nvSpPr>
          <p:cNvPr id="4" name="Subtitle 2">
            <a:extLst>
              <a:ext uri="{FF2B5EF4-FFF2-40B4-BE49-F238E27FC236}">
                <a16:creationId xmlns:a16="http://schemas.microsoft.com/office/drawing/2014/main" id="{EF8F4DC0-DDFC-A618-923F-C45B164A5D79}"/>
              </a:ext>
            </a:extLst>
          </p:cNvPr>
          <p:cNvSpPr txBox="1">
            <a:spLocks/>
          </p:cNvSpPr>
          <p:nvPr/>
        </p:nvSpPr>
        <p:spPr>
          <a:xfrm>
            <a:off x="628651" y="968225"/>
            <a:ext cx="6632762" cy="285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783">
              <a:buNone/>
              <a:defRPr/>
            </a:pPr>
            <a:r>
              <a:rPr lang="en-US" sz="1350" i="1" dirty="0">
                <a:solidFill>
                  <a:srgbClr val="004B85"/>
                </a:solidFill>
                <a:latin typeface="Calibri" panose="020F0502020204030204" pitchFamily="34" charset="0"/>
                <a:cs typeface="Calibri" panose="020F0502020204030204" pitchFamily="34" charset="0"/>
              </a:rPr>
              <a:t>38</a:t>
            </a:r>
            <a:r>
              <a:rPr lang="en-US" sz="1350" i="1" baseline="30000" dirty="0">
                <a:solidFill>
                  <a:srgbClr val="004B85"/>
                </a:solidFill>
                <a:latin typeface="Calibri" panose="020F0502020204030204" pitchFamily="34" charset="0"/>
                <a:cs typeface="Calibri" panose="020F0502020204030204" pitchFamily="34" charset="0"/>
              </a:rPr>
              <a:t>th</a:t>
            </a:r>
            <a:r>
              <a:rPr lang="en-US" sz="1350" i="1" dirty="0">
                <a:solidFill>
                  <a:srgbClr val="004B85"/>
                </a:solidFill>
                <a:latin typeface="Calibri" panose="020F0502020204030204" pitchFamily="34" charset="0"/>
                <a:cs typeface="Calibri" panose="020F0502020204030204" pitchFamily="34" charset="0"/>
              </a:rPr>
              <a:t> Annual CSD Pool Membership Meeting</a:t>
            </a:r>
            <a:endParaRPr lang="en-US" sz="2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45A1EE0B-E4DB-F324-0A63-078FCDD9B1D0}"/>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58078E92-714A-D81B-5F75-EFA22BCA79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7834" y="4641492"/>
            <a:ext cx="2751526" cy="338639"/>
          </a:xfrm>
          <a:prstGeom prst="rect">
            <a:avLst/>
          </a:prstGeom>
        </p:spPr>
      </p:pic>
      <p:sp>
        <p:nvSpPr>
          <p:cNvPr id="10" name="TextBox 9">
            <a:extLst>
              <a:ext uri="{FF2B5EF4-FFF2-40B4-BE49-F238E27FC236}">
                <a16:creationId xmlns:a16="http://schemas.microsoft.com/office/drawing/2014/main" id="{D3136E71-57F6-D281-1865-5E621CAE53C8}"/>
              </a:ext>
            </a:extLst>
          </p:cNvPr>
          <p:cNvSpPr txBox="1"/>
          <p:nvPr/>
        </p:nvSpPr>
        <p:spPr>
          <a:xfrm>
            <a:off x="154642" y="4573406"/>
            <a:ext cx="1726895" cy="415498"/>
          </a:xfrm>
          <a:prstGeom prst="rect">
            <a:avLst/>
          </a:prstGeom>
          <a:noFill/>
        </p:spPr>
        <p:txBody>
          <a:bodyPr wrap="square" rtlCol="0">
            <a:spAutoFit/>
          </a:bodyPr>
          <a:lstStyle/>
          <a:p>
            <a:pPr defTabSz="685783">
              <a:defRPr/>
            </a:pPr>
            <a:r>
              <a:rPr lang="en-US" sz="2100" dirty="0">
                <a:solidFill>
                  <a:prstClr val="white"/>
                </a:solidFill>
                <a:latin typeface="Calibri Light" panose="020F0302020204030204"/>
              </a:rPr>
              <a:t>csdpool.org</a:t>
            </a:r>
          </a:p>
        </p:txBody>
      </p:sp>
    </p:spTree>
    <p:extLst>
      <p:ext uri="{BB962C8B-B14F-4D97-AF65-F5344CB8AC3E}">
        <p14:creationId xmlns:p14="http://schemas.microsoft.com/office/powerpoint/2010/main" val="2421079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8EF732-E9F2-124B-B1CA-B50556C9FE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63AB8F-F264-34E8-9113-99B06099E073}"/>
              </a:ext>
            </a:extLst>
          </p:cNvPr>
          <p:cNvSpPr>
            <a:spLocks noGrp="1"/>
          </p:cNvSpPr>
          <p:nvPr>
            <p:ph type="title"/>
          </p:nvPr>
        </p:nvSpPr>
        <p:spPr>
          <a:xfrm>
            <a:off x="377291" y="1486581"/>
            <a:ext cx="3015696" cy="994172"/>
          </a:xfrm>
        </p:spPr>
        <p:txBody>
          <a:bodyPr/>
          <a:lstStyle/>
          <a:p>
            <a:r>
              <a:rPr lang="en-US" dirty="0">
                <a:solidFill>
                  <a:srgbClr val="004B85"/>
                </a:solidFill>
                <a:latin typeface="Tw Cen MT Condensed Extra Bold" panose="020B0803020202020204" pitchFamily="34" charset="0"/>
              </a:rPr>
              <a:t>Assessing Risk</a:t>
            </a:r>
          </a:p>
        </p:txBody>
      </p:sp>
      <p:sp>
        <p:nvSpPr>
          <p:cNvPr id="6" name="Rectangle 5">
            <a:extLst>
              <a:ext uri="{FF2B5EF4-FFF2-40B4-BE49-F238E27FC236}">
                <a16:creationId xmlns:a16="http://schemas.microsoft.com/office/drawing/2014/main" id="{05892777-92E8-79B4-EA23-8D42BE30AF34}"/>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7D6B43F7-FAD7-F37B-28B9-302AA13F2C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2"/>
            <a:ext cx="2751526" cy="338639"/>
          </a:xfrm>
          <a:prstGeom prst="rect">
            <a:avLst/>
          </a:prstGeom>
        </p:spPr>
      </p:pic>
      <p:sp>
        <p:nvSpPr>
          <p:cNvPr id="10" name="TextBox 9">
            <a:extLst>
              <a:ext uri="{FF2B5EF4-FFF2-40B4-BE49-F238E27FC236}">
                <a16:creationId xmlns:a16="http://schemas.microsoft.com/office/drawing/2014/main" id="{2F0939C2-4410-1B39-49DB-D424B908D8EE}"/>
              </a:ext>
            </a:extLst>
          </p:cNvPr>
          <p:cNvSpPr txBox="1"/>
          <p:nvPr/>
        </p:nvSpPr>
        <p:spPr>
          <a:xfrm>
            <a:off x="154642" y="4573406"/>
            <a:ext cx="1726895" cy="415498"/>
          </a:xfrm>
          <a:prstGeom prst="rect">
            <a:avLst/>
          </a:prstGeom>
          <a:noFill/>
        </p:spPr>
        <p:txBody>
          <a:bodyPr wrap="square" rtlCol="0">
            <a:spAutoFit/>
          </a:bodyPr>
          <a:lstStyle/>
          <a:p>
            <a:pPr defTabSz="685783">
              <a:defRPr/>
            </a:pPr>
            <a:r>
              <a:rPr lang="en-US" sz="2100" dirty="0">
                <a:solidFill>
                  <a:prstClr val="white"/>
                </a:solidFill>
                <a:latin typeface="Calibri Light" panose="020F0302020204030204"/>
              </a:rPr>
              <a:t>csdpool.org</a:t>
            </a:r>
          </a:p>
        </p:txBody>
      </p:sp>
      <p:sp>
        <p:nvSpPr>
          <p:cNvPr id="8" name="Rectangle 7">
            <a:extLst>
              <a:ext uri="{FF2B5EF4-FFF2-40B4-BE49-F238E27FC236}">
                <a16:creationId xmlns:a16="http://schemas.microsoft.com/office/drawing/2014/main" id="{A7B9946F-CCA8-A65A-02D1-1AFD91E10990}"/>
              </a:ext>
            </a:extLst>
          </p:cNvPr>
          <p:cNvSpPr/>
          <p:nvPr/>
        </p:nvSpPr>
        <p:spPr>
          <a:xfrm>
            <a:off x="4884182" y="1242301"/>
            <a:ext cx="893852" cy="500865"/>
          </a:xfrm>
          <a:prstGeom prst="rect">
            <a:avLst/>
          </a:prstGeom>
          <a:solidFill>
            <a:srgbClr val="F581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4B85"/>
                </a:solidFill>
                <a:latin typeface="Calibri" panose="020F0502020204030204" pitchFamily="34" charset="0"/>
                <a:cs typeface="Calibri" panose="020F0502020204030204" pitchFamily="34" charset="0"/>
              </a:rPr>
              <a:t>High - 20</a:t>
            </a:r>
          </a:p>
        </p:txBody>
      </p:sp>
      <p:sp>
        <p:nvSpPr>
          <p:cNvPr id="11" name="Rectangle 10">
            <a:extLst>
              <a:ext uri="{FF2B5EF4-FFF2-40B4-BE49-F238E27FC236}">
                <a16:creationId xmlns:a16="http://schemas.microsoft.com/office/drawing/2014/main" id="{F86A2F48-9CE7-249C-A1DE-D92C8C682D1B}"/>
              </a:ext>
            </a:extLst>
          </p:cNvPr>
          <p:cNvSpPr/>
          <p:nvPr/>
        </p:nvSpPr>
        <p:spPr>
          <a:xfrm>
            <a:off x="5892334" y="1242301"/>
            <a:ext cx="893852" cy="500865"/>
          </a:xfrm>
          <a:prstGeom prst="rect">
            <a:avLst/>
          </a:prstGeom>
          <a:solidFill>
            <a:srgbClr val="F581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4B85"/>
                </a:solidFill>
                <a:latin typeface="Calibri" panose="020F0502020204030204" pitchFamily="34" charset="0"/>
                <a:cs typeface="Calibri" panose="020F0502020204030204" pitchFamily="34" charset="0"/>
              </a:rPr>
              <a:t>High - 15</a:t>
            </a:r>
          </a:p>
        </p:txBody>
      </p:sp>
      <p:sp>
        <p:nvSpPr>
          <p:cNvPr id="12" name="Rectangle 11">
            <a:extLst>
              <a:ext uri="{FF2B5EF4-FFF2-40B4-BE49-F238E27FC236}">
                <a16:creationId xmlns:a16="http://schemas.microsoft.com/office/drawing/2014/main" id="{7394774F-E51B-7D6E-1CF0-0F06C13BDF6B}"/>
              </a:ext>
            </a:extLst>
          </p:cNvPr>
          <p:cNvSpPr/>
          <p:nvPr/>
        </p:nvSpPr>
        <p:spPr>
          <a:xfrm>
            <a:off x="6922373" y="1242301"/>
            <a:ext cx="893852" cy="500865"/>
          </a:xfrm>
          <a:prstGeom prst="rect">
            <a:avLst/>
          </a:prstGeom>
          <a:solidFill>
            <a:srgbClr val="F581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4B85"/>
                </a:solidFill>
                <a:latin typeface="Calibri" panose="020F0502020204030204" pitchFamily="34" charset="0"/>
                <a:cs typeface="Calibri" panose="020F0502020204030204" pitchFamily="34" charset="0"/>
              </a:rPr>
              <a:t>High - 10</a:t>
            </a:r>
          </a:p>
        </p:txBody>
      </p:sp>
      <p:sp>
        <p:nvSpPr>
          <p:cNvPr id="13" name="Rectangle 12">
            <a:extLst>
              <a:ext uri="{FF2B5EF4-FFF2-40B4-BE49-F238E27FC236}">
                <a16:creationId xmlns:a16="http://schemas.microsoft.com/office/drawing/2014/main" id="{CB3B1501-0E78-8752-57D9-E72356BB07D9}"/>
              </a:ext>
            </a:extLst>
          </p:cNvPr>
          <p:cNvSpPr/>
          <p:nvPr/>
        </p:nvSpPr>
        <p:spPr>
          <a:xfrm>
            <a:off x="7930525" y="1242301"/>
            <a:ext cx="893852" cy="500865"/>
          </a:xfrm>
          <a:prstGeom prst="rect">
            <a:avLst/>
          </a:prstGeom>
          <a:solidFill>
            <a:srgbClr val="F6E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4B85"/>
                </a:solidFill>
                <a:latin typeface="Calibri" panose="020F0502020204030204" pitchFamily="34" charset="0"/>
                <a:cs typeface="Calibri" panose="020F0502020204030204" pitchFamily="34" charset="0"/>
              </a:rPr>
              <a:t>Medium - 5</a:t>
            </a:r>
          </a:p>
        </p:txBody>
      </p:sp>
      <p:sp>
        <p:nvSpPr>
          <p:cNvPr id="14" name="Rectangle 13">
            <a:extLst>
              <a:ext uri="{FF2B5EF4-FFF2-40B4-BE49-F238E27FC236}">
                <a16:creationId xmlns:a16="http://schemas.microsoft.com/office/drawing/2014/main" id="{72194C8E-94EC-0C9B-C06A-0CD59EA5A522}"/>
              </a:ext>
            </a:extLst>
          </p:cNvPr>
          <p:cNvSpPr/>
          <p:nvPr/>
        </p:nvSpPr>
        <p:spPr>
          <a:xfrm>
            <a:off x="4884182" y="1816337"/>
            <a:ext cx="893852" cy="500865"/>
          </a:xfrm>
          <a:prstGeom prst="rect">
            <a:avLst/>
          </a:prstGeom>
          <a:solidFill>
            <a:srgbClr val="F581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4B85"/>
                </a:solidFill>
                <a:latin typeface="Calibri" panose="020F0502020204030204" pitchFamily="34" charset="0"/>
                <a:cs typeface="Calibri" panose="020F0502020204030204" pitchFamily="34" charset="0"/>
              </a:rPr>
              <a:t>High - 16 </a:t>
            </a:r>
          </a:p>
        </p:txBody>
      </p:sp>
      <p:sp>
        <p:nvSpPr>
          <p:cNvPr id="15" name="Rectangle 14">
            <a:extLst>
              <a:ext uri="{FF2B5EF4-FFF2-40B4-BE49-F238E27FC236}">
                <a16:creationId xmlns:a16="http://schemas.microsoft.com/office/drawing/2014/main" id="{B211B349-0936-3667-026D-7E847E995ACC}"/>
              </a:ext>
            </a:extLst>
          </p:cNvPr>
          <p:cNvSpPr/>
          <p:nvPr/>
        </p:nvSpPr>
        <p:spPr>
          <a:xfrm>
            <a:off x="5892334" y="1816337"/>
            <a:ext cx="893852" cy="500865"/>
          </a:xfrm>
          <a:prstGeom prst="rect">
            <a:avLst/>
          </a:prstGeom>
          <a:solidFill>
            <a:srgbClr val="F581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4B85"/>
                </a:solidFill>
                <a:latin typeface="Calibri" panose="020F0502020204030204" pitchFamily="34" charset="0"/>
                <a:cs typeface="Calibri" panose="020F0502020204030204" pitchFamily="34" charset="0"/>
              </a:rPr>
              <a:t>High - 12</a:t>
            </a:r>
          </a:p>
        </p:txBody>
      </p:sp>
      <p:sp>
        <p:nvSpPr>
          <p:cNvPr id="16" name="Rectangle 15">
            <a:extLst>
              <a:ext uri="{FF2B5EF4-FFF2-40B4-BE49-F238E27FC236}">
                <a16:creationId xmlns:a16="http://schemas.microsoft.com/office/drawing/2014/main" id="{DADB3855-6944-892B-1310-D92C22516130}"/>
              </a:ext>
            </a:extLst>
          </p:cNvPr>
          <p:cNvSpPr/>
          <p:nvPr/>
        </p:nvSpPr>
        <p:spPr>
          <a:xfrm>
            <a:off x="6922373" y="1816337"/>
            <a:ext cx="893852" cy="500865"/>
          </a:xfrm>
          <a:prstGeom prst="rect">
            <a:avLst/>
          </a:prstGeom>
          <a:solidFill>
            <a:srgbClr val="DCB0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4B85"/>
                </a:solidFill>
                <a:latin typeface="Calibri" panose="020F0502020204030204" pitchFamily="34" charset="0"/>
                <a:cs typeface="Calibri" panose="020F0502020204030204" pitchFamily="34" charset="0"/>
              </a:rPr>
              <a:t>Serious - 8</a:t>
            </a:r>
          </a:p>
        </p:txBody>
      </p:sp>
      <p:sp>
        <p:nvSpPr>
          <p:cNvPr id="17" name="Rectangle 16">
            <a:extLst>
              <a:ext uri="{FF2B5EF4-FFF2-40B4-BE49-F238E27FC236}">
                <a16:creationId xmlns:a16="http://schemas.microsoft.com/office/drawing/2014/main" id="{7C5D9025-22EB-8C3F-C929-462BF0FC9BDD}"/>
              </a:ext>
            </a:extLst>
          </p:cNvPr>
          <p:cNvSpPr/>
          <p:nvPr/>
        </p:nvSpPr>
        <p:spPr>
          <a:xfrm>
            <a:off x="7930525" y="1816337"/>
            <a:ext cx="893852" cy="500865"/>
          </a:xfrm>
          <a:prstGeom prst="rect">
            <a:avLst/>
          </a:prstGeom>
          <a:solidFill>
            <a:srgbClr val="F6E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4B85"/>
                </a:solidFill>
                <a:latin typeface="Calibri" panose="020F0502020204030204" pitchFamily="34" charset="0"/>
                <a:cs typeface="Calibri" panose="020F0502020204030204" pitchFamily="34" charset="0"/>
              </a:rPr>
              <a:t>Medium -4 </a:t>
            </a:r>
          </a:p>
        </p:txBody>
      </p:sp>
      <p:sp>
        <p:nvSpPr>
          <p:cNvPr id="18" name="Rectangle 17">
            <a:extLst>
              <a:ext uri="{FF2B5EF4-FFF2-40B4-BE49-F238E27FC236}">
                <a16:creationId xmlns:a16="http://schemas.microsoft.com/office/drawing/2014/main" id="{26327BC4-F8BF-6F9F-2215-1908A7BDDFF7}"/>
              </a:ext>
            </a:extLst>
          </p:cNvPr>
          <p:cNvSpPr/>
          <p:nvPr/>
        </p:nvSpPr>
        <p:spPr>
          <a:xfrm>
            <a:off x="4884952" y="2404950"/>
            <a:ext cx="893852" cy="500865"/>
          </a:xfrm>
          <a:prstGeom prst="rect">
            <a:avLst/>
          </a:prstGeom>
          <a:solidFill>
            <a:srgbClr val="F581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4B85"/>
                </a:solidFill>
                <a:latin typeface="Calibri" panose="020F0502020204030204" pitchFamily="34" charset="0"/>
                <a:cs typeface="Calibri" panose="020F0502020204030204" pitchFamily="34" charset="0"/>
              </a:rPr>
              <a:t>High - 12</a:t>
            </a:r>
          </a:p>
        </p:txBody>
      </p:sp>
      <p:sp>
        <p:nvSpPr>
          <p:cNvPr id="19" name="Rectangle 18">
            <a:extLst>
              <a:ext uri="{FF2B5EF4-FFF2-40B4-BE49-F238E27FC236}">
                <a16:creationId xmlns:a16="http://schemas.microsoft.com/office/drawing/2014/main" id="{FCFBF7ED-3864-4F40-1582-DEE7CE99FE74}"/>
              </a:ext>
            </a:extLst>
          </p:cNvPr>
          <p:cNvSpPr/>
          <p:nvPr/>
        </p:nvSpPr>
        <p:spPr>
          <a:xfrm>
            <a:off x="5893104" y="2400207"/>
            <a:ext cx="893852" cy="500865"/>
          </a:xfrm>
          <a:prstGeom prst="rect">
            <a:avLst/>
          </a:prstGeom>
          <a:solidFill>
            <a:srgbClr val="DCB0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4B85"/>
                </a:solidFill>
                <a:latin typeface="Calibri" panose="020F0502020204030204" pitchFamily="34" charset="0"/>
                <a:cs typeface="Calibri" panose="020F0502020204030204" pitchFamily="34" charset="0"/>
              </a:rPr>
              <a:t>Serious - 9</a:t>
            </a:r>
          </a:p>
        </p:txBody>
      </p:sp>
      <p:sp>
        <p:nvSpPr>
          <p:cNvPr id="20" name="Rectangle 19">
            <a:extLst>
              <a:ext uri="{FF2B5EF4-FFF2-40B4-BE49-F238E27FC236}">
                <a16:creationId xmlns:a16="http://schemas.microsoft.com/office/drawing/2014/main" id="{2F689F33-015B-823C-29B2-420A0D88113B}"/>
              </a:ext>
            </a:extLst>
          </p:cNvPr>
          <p:cNvSpPr/>
          <p:nvPr/>
        </p:nvSpPr>
        <p:spPr>
          <a:xfrm>
            <a:off x="6923143" y="2400207"/>
            <a:ext cx="893852" cy="500865"/>
          </a:xfrm>
          <a:prstGeom prst="rect">
            <a:avLst/>
          </a:prstGeom>
          <a:solidFill>
            <a:srgbClr val="F6E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4B85"/>
                </a:solidFill>
                <a:latin typeface="Calibri" panose="020F0502020204030204" pitchFamily="34" charset="0"/>
                <a:cs typeface="Calibri" panose="020F0502020204030204" pitchFamily="34" charset="0"/>
              </a:rPr>
              <a:t>Medium - 6</a:t>
            </a:r>
          </a:p>
        </p:txBody>
      </p:sp>
      <p:sp>
        <p:nvSpPr>
          <p:cNvPr id="21" name="Rectangle 20">
            <a:extLst>
              <a:ext uri="{FF2B5EF4-FFF2-40B4-BE49-F238E27FC236}">
                <a16:creationId xmlns:a16="http://schemas.microsoft.com/office/drawing/2014/main" id="{6A046707-F5EA-E1C5-1F21-7BCDD19691CA}"/>
              </a:ext>
            </a:extLst>
          </p:cNvPr>
          <p:cNvSpPr/>
          <p:nvPr/>
        </p:nvSpPr>
        <p:spPr>
          <a:xfrm>
            <a:off x="7931295" y="2400207"/>
            <a:ext cx="893852" cy="500865"/>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4B85"/>
                </a:solidFill>
                <a:latin typeface="Calibri" panose="020F0502020204030204" pitchFamily="34" charset="0"/>
                <a:cs typeface="Calibri" panose="020F0502020204030204" pitchFamily="34" charset="0"/>
              </a:rPr>
              <a:t>Low - 3</a:t>
            </a:r>
          </a:p>
        </p:txBody>
      </p:sp>
      <p:sp>
        <p:nvSpPr>
          <p:cNvPr id="22" name="Rectangle 21">
            <a:extLst>
              <a:ext uri="{FF2B5EF4-FFF2-40B4-BE49-F238E27FC236}">
                <a16:creationId xmlns:a16="http://schemas.microsoft.com/office/drawing/2014/main" id="{725503EC-C109-C798-26B4-5F7FA32F54E6}"/>
              </a:ext>
            </a:extLst>
          </p:cNvPr>
          <p:cNvSpPr/>
          <p:nvPr/>
        </p:nvSpPr>
        <p:spPr>
          <a:xfrm>
            <a:off x="4884952" y="2989397"/>
            <a:ext cx="893852" cy="500865"/>
          </a:xfrm>
          <a:prstGeom prst="rect">
            <a:avLst/>
          </a:prstGeom>
          <a:solidFill>
            <a:srgbClr val="DCB0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4B85"/>
                </a:solidFill>
                <a:latin typeface="Calibri" panose="020F0502020204030204" pitchFamily="34" charset="0"/>
                <a:cs typeface="Calibri" panose="020F0502020204030204" pitchFamily="34" charset="0"/>
              </a:rPr>
              <a:t>Serious - 8</a:t>
            </a:r>
          </a:p>
        </p:txBody>
      </p:sp>
      <p:sp>
        <p:nvSpPr>
          <p:cNvPr id="23" name="Rectangle 22">
            <a:extLst>
              <a:ext uri="{FF2B5EF4-FFF2-40B4-BE49-F238E27FC236}">
                <a16:creationId xmlns:a16="http://schemas.microsoft.com/office/drawing/2014/main" id="{3C667AD2-90EB-BF6C-8AFE-AB03C1F74CBB}"/>
              </a:ext>
            </a:extLst>
          </p:cNvPr>
          <p:cNvSpPr/>
          <p:nvPr/>
        </p:nvSpPr>
        <p:spPr>
          <a:xfrm>
            <a:off x="5893104" y="2979911"/>
            <a:ext cx="893852" cy="500865"/>
          </a:xfrm>
          <a:prstGeom prst="rect">
            <a:avLst/>
          </a:prstGeom>
          <a:solidFill>
            <a:srgbClr val="F6E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4B85"/>
                </a:solidFill>
                <a:latin typeface="Calibri" panose="020F0502020204030204" pitchFamily="34" charset="0"/>
                <a:cs typeface="Calibri" panose="020F0502020204030204" pitchFamily="34" charset="0"/>
              </a:rPr>
              <a:t>Medium - 6</a:t>
            </a:r>
          </a:p>
        </p:txBody>
      </p:sp>
      <p:sp>
        <p:nvSpPr>
          <p:cNvPr id="24" name="Rectangle 23">
            <a:extLst>
              <a:ext uri="{FF2B5EF4-FFF2-40B4-BE49-F238E27FC236}">
                <a16:creationId xmlns:a16="http://schemas.microsoft.com/office/drawing/2014/main" id="{506E8ED8-8E9D-0463-0BF5-2E1B79C4084C}"/>
              </a:ext>
            </a:extLst>
          </p:cNvPr>
          <p:cNvSpPr/>
          <p:nvPr/>
        </p:nvSpPr>
        <p:spPr>
          <a:xfrm>
            <a:off x="6923143" y="2979911"/>
            <a:ext cx="893852" cy="500865"/>
          </a:xfrm>
          <a:prstGeom prst="rect">
            <a:avLst/>
          </a:prstGeom>
          <a:solidFill>
            <a:srgbClr val="F6E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4B85"/>
                </a:solidFill>
                <a:latin typeface="Calibri" panose="020F0502020204030204" pitchFamily="34" charset="0"/>
                <a:cs typeface="Calibri" panose="020F0502020204030204" pitchFamily="34" charset="0"/>
              </a:rPr>
              <a:t>Medium - 4</a:t>
            </a:r>
          </a:p>
        </p:txBody>
      </p:sp>
      <p:sp>
        <p:nvSpPr>
          <p:cNvPr id="25" name="Rectangle 24">
            <a:extLst>
              <a:ext uri="{FF2B5EF4-FFF2-40B4-BE49-F238E27FC236}">
                <a16:creationId xmlns:a16="http://schemas.microsoft.com/office/drawing/2014/main" id="{7D0E4DF2-B344-AC4C-49DA-8D5B523A6E7F}"/>
              </a:ext>
            </a:extLst>
          </p:cNvPr>
          <p:cNvSpPr/>
          <p:nvPr/>
        </p:nvSpPr>
        <p:spPr>
          <a:xfrm>
            <a:off x="7953183" y="2979911"/>
            <a:ext cx="893852" cy="500865"/>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4B85"/>
                </a:solidFill>
                <a:latin typeface="Calibri" panose="020F0502020204030204" pitchFamily="34" charset="0"/>
                <a:cs typeface="Calibri" panose="020F0502020204030204" pitchFamily="34" charset="0"/>
              </a:rPr>
              <a:t>Low - 2</a:t>
            </a:r>
          </a:p>
        </p:txBody>
      </p:sp>
      <p:sp>
        <p:nvSpPr>
          <p:cNvPr id="26" name="Rectangle 25">
            <a:extLst>
              <a:ext uri="{FF2B5EF4-FFF2-40B4-BE49-F238E27FC236}">
                <a16:creationId xmlns:a16="http://schemas.microsoft.com/office/drawing/2014/main" id="{653CD8B4-581A-4319-1E71-93A17B0638E6}"/>
              </a:ext>
            </a:extLst>
          </p:cNvPr>
          <p:cNvSpPr/>
          <p:nvPr/>
        </p:nvSpPr>
        <p:spPr>
          <a:xfrm>
            <a:off x="4884182" y="3578710"/>
            <a:ext cx="893852" cy="500865"/>
          </a:xfrm>
          <a:prstGeom prst="rect">
            <a:avLst/>
          </a:prstGeom>
          <a:solidFill>
            <a:srgbClr val="F6E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4B85"/>
                </a:solidFill>
                <a:latin typeface="Calibri" panose="020F0502020204030204" pitchFamily="34" charset="0"/>
                <a:cs typeface="Calibri" panose="020F0502020204030204" pitchFamily="34" charset="0"/>
              </a:rPr>
              <a:t>Medium - 4</a:t>
            </a:r>
          </a:p>
        </p:txBody>
      </p:sp>
      <p:sp>
        <p:nvSpPr>
          <p:cNvPr id="27" name="Rectangle 26">
            <a:extLst>
              <a:ext uri="{FF2B5EF4-FFF2-40B4-BE49-F238E27FC236}">
                <a16:creationId xmlns:a16="http://schemas.microsoft.com/office/drawing/2014/main" id="{A19354DD-2C46-83AE-3887-5B6A282C84A4}"/>
              </a:ext>
            </a:extLst>
          </p:cNvPr>
          <p:cNvSpPr/>
          <p:nvPr/>
        </p:nvSpPr>
        <p:spPr>
          <a:xfrm>
            <a:off x="5893102" y="3566261"/>
            <a:ext cx="893852" cy="500865"/>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4B85"/>
                </a:solidFill>
                <a:latin typeface="Calibri" panose="020F0502020204030204" pitchFamily="34" charset="0"/>
                <a:cs typeface="Calibri" panose="020F0502020204030204" pitchFamily="34" charset="0"/>
              </a:rPr>
              <a:t>Low - 3</a:t>
            </a:r>
          </a:p>
        </p:txBody>
      </p:sp>
      <p:sp>
        <p:nvSpPr>
          <p:cNvPr id="28" name="Rectangle 27">
            <a:extLst>
              <a:ext uri="{FF2B5EF4-FFF2-40B4-BE49-F238E27FC236}">
                <a16:creationId xmlns:a16="http://schemas.microsoft.com/office/drawing/2014/main" id="{B6EB0A80-7874-D1B8-A6D7-3E4D2197787F}"/>
              </a:ext>
            </a:extLst>
          </p:cNvPr>
          <p:cNvSpPr/>
          <p:nvPr/>
        </p:nvSpPr>
        <p:spPr>
          <a:xfrm>
            <a:off x="6925711" y="3566261"/>
            <a:ext cx="893852" cy="500865"/>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4B85"/>
                </a:solidFill>
                <a:latin typeface="Calibri" panose="020F0502020204030204" pitchFamily="34" charset="0"/>
                <a:cs typeface="Calibri" panose="020F0502020204030204" pitchFamily="34" charset="0"/>
              </a:rPr>
              <a:t>Low - 2</a:t>
            </a:r>
          </a:p>
        </p:txBody>
      </p:sp>
      <p:sp>
        <p:nvSpPr>
          <p:cNvPr id="29" name="Rectangle 28">
            <a:extLst>
              <a:ext uri="{FF2B5EF4-FFF2-40B4-BE49-F238E27FC236}">
                <a16:creationId xmlns:a16="http://schemas.microsoft.com/office/drawing/2014/main" id="{AFF600E2-F66B-7741-3C4E-78C173A7C302}"/>
              </a:ext>
            </a:extLst>
          </p:cNvPr>
          <p:cNvSpPr/>
          <p:nvPr/>
        </p:nvSpPr>
        <p:spPr>
          <a:xfrm>
            <a:off x="7953182" y="3566261"/>
            <a:ext cx="893852" cy="500865"/>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004B85"/>
                </a:solidFill>
                <a:latin typeface="Calibri" panose="020F0502020204030204" pitchFamily="34" charset="0"/>
                <a:cs typeface="Calibri" panose="020F0502020204030204" pitchFamily="34" charset="0"/>
              </a:rPr>
              <a:t>Low - 1</a:t>
            </a:r>
          </a:p>
        </p:txBody>
      </p:sp>
      <p:sp>
        <p:nvSpPr>
          <p:cNvPr id="30" name="TextBox 29">
            <a:extLst>
              <a:ext uri="{FF2B5EF4-FFF2-40B4-BE49-F238E27FC236}">
                <a16:creationId xmlns:a16="http://schemas.microsoft.com/office/drawing/2014/main" id="{7300B383-8F2A-9BFA-0B26-5E9B3DAB7076}"/>
              </a:ext>
            </a:extLst>
          </p:cNvPr>
          <p:cNvSpPr txBox="1"/>
          <p:nvPr/>
        </p:nvSpPr>
        <p:spPr>
          <a:xfrm>
            <a:off x="4613314" y="1011469"/>
            <a:ext cx="1320332" cy="276999"/>
          </a:xfrm>
          <a:prstGeom prst="rect">
            <a:avLst/>
          </a:prstGeom>
          <a:noFill/>
        </p:spPr>
        <p:txBody>
          <a:bodyPr wrap="square" rtlCol="0">
            <a:spAutoFit/>
          </a:bodyPr>
          <a:lstStyle/>
          <a:p>
            <a:pPr algn="ctr"/>
            <a:r>
              <a:rPr lang="en-US" sz="1200" b="1" dirty="0">
                <a:solidFill>
                  <a:srgbClr val="004B85"/>
                </a:solidFill>
                <a:latin typeface="Calibri" panose="020F0502020204030204" pitchFamily="34" charset="0"/>
                <a:cs typeface="Calibri" panose="020F0502020204030204" pitchFamily="34" charset="0"/>
              </a:rPr>
              <a:t>Catastrophic: 4</a:t>
            </a:r>
          </a:p>
        </p:txBody>
      </p:sp>
      <p:sp>
        <p:nvSpPr>
          <p:cNvPr id="31" name="TextBox 30">
            <a:extLst>
              <a:ext uri="{FF2B5EF4-FFF2-40B4-BE49-F238E27FC236}">
                <a16:creationId xmlns:a16="http://schemas.microsoft.com/office/drawing/2014/main" id="{DBC76644-B442-BDDD-FC63-DCB7ED9CC49C}"/>
              </a:ext>
            </a:extLst>
          </p:cNvPr>
          <p:cNvSpPr txBox="1"/>
          <p:nvPr/>
        </p:nvSpPr>
        <p:spPr>
          <a:xfrm>
            <a:off x="5816851" y="1019109"/>
            <a:ext cx="1074986" cy="276999"/>
          </a:xfrm>
          <a:prstGeom prst="rect">
            <a:avLst/>
          </a:prstGeom>
          <a:noFill/>
        </p:spPr>
        <p:txBody>
          <a:bodyPr wrap="square" rtlCol="0">
            <a:spAutoFit/>
          </a:bodyPr>
          <a:lstStyle/>
          <a:p>
            <a:pPr algn="ctr"/>
            <a:r>
              <a:rPr lang="en-US" sz="1200" b="1" dirty="0">
                <a:solidFill>
                  <a:srgbClr val="004B85"/>
                </a:solidFill>
                <a:latin typeface="Calibri" panose="020F0502020204030204" pitchFamily="34" charset="0"/>
                <a:cs typeface="Calibri" panose="020F0502020204030204" pitchFamily="34" charset="0"/>
              </a:rPr>
              <a:t>Critical: 3</a:t>
            </a:r>
          </a:p>
        </p:txBody>
      </p:sp>
      <p:sp>
        <p:nvSpPr>
          <p:cNvPr id="32" name="TextBox 31">
            <a:extLst>
              <a:ext uri="{FF2B5EF4-FFF2-40B4-BE49-F238E27FC236}">
                <a16:creationId xmlns:a16="http://schemas.microsoft.com/office/drawing/2014/main" id="{05EB834E-2FDB-2CCA-817F-11696A7A68B9}"/>
              </a:ext>
            </a:extLst>
          </p:cNvPr>
          <p:cNvSpPr txBox="1"/>
          <p:nvPr/>
        </p:nvSpPr>
        <p:spPr>
          <a:xfrm>
            <a:off x="6861301" y="1016244"/>
            <a:ext cx="1074986" cy="276999"/>
          </a:xfrm>
          <a:prstGeom prst="rect">
            <a:avLst/>
          </a:prstGeom>
          <a:noFill/>
        </p:spPr>
        <p:txBody>
          <a:bodyPr wrap="square" rtlCol="0">
            <a:spAutoFit/>
          </a:bodyPr>
          <a:lstStyle/>
          <a:p>
            <a:pPr algn="ctr"/>
            <a:r>
              <a:rPr lang="en-US" sz="1200" b="1" dirty="0">
                <a:solidFill>
                  <a:srgbClr val="004B85"/>
                </a:solidFill>
                <a:latin typeface="Calibri" panose="020F0502020204030204" pitchFamily="34" charset="0"/>
                <a:cs typeface="Calibri" panose="020F0502020204030204" pitchFamily="34" charset="0"/>
              </a:rPr>
              <a:t>Moderate: 2</a:t>
            </a:r>
          </a:p>
        </p:txBody>
      </p:sp>
      <p:sp>
        <p:nvSpPr>
          <p:cNvPr id="33" name="TextBox 32">
            <a:extLst>
              <a:ext uri="{FF2B5EF4-FFF2-40B4-BE49-F238E27FC236}">
                <a16:creationId xmlns:a16="http://schemas.microsoft.com/office/drawing/2014/main" id="{07352735-5CD8-7937-F874-7E418D290724}"/>
              </a:ext>
            </a:extLst>
          </p:cNvPr>
          <p:cNvSpPr txBox="1"/>
          <p:nvPr/>
        </p:nvSpPr>
        <p:spPr>
          <a:xfrm>
            <a:off x="7830268" y="1016243"/>
            <a:ext cx="1074986" cy="276999"/>
          </a:xfrm>
          <a:prstGeom prst="rect">
            <a:avLst/>
          </a:prstGeom>
          <a:noFill/>
        </p:spPr>
        <p:txBody>
          <a:bodyPr wrap="square" rtlCol="0">
            <a:spAutoFit/>
          </a:bodyPr>
          <a:lstStyle/>
          <a:p>
            <a:pPr algn="ctr"/>
            <a:r>
              <a:rPr lang="en-US" sz="1200" b="1" dirty="0">
                <a:solidFill>
                  <a:srgbClr val="004B85"/>
                </a:solidFill>
                <a:latin typeface="Calibri" panose="020F0502020204030204" pitchFamily="34" charset="0"/>
                <a:cs typeface="Calibri" panose="020F0502020204030204" pitchFamily="34" charset="0"/>
              </a:rPr>
              <a:t>Marginal: 1</a:t>
            </a:r>
          </a:p>
        </p:txBody>
      </p:sp>
      <p:sp>
        <p:nvSpPr>
          <p:cNvPr id="34" name="TextBox 33">
            <a:extLst>
              <a:ext uri="{FF2B5EF4-FFF2-40B4-BE49-F238E27FC236}">
                <a16:creationId xmlns:a16="http://schemas.microsoft.com/office/drawing/2014/main" id="{7C43C1C4-2C0E-9F84-95AC-1C380851F4B4}"/>
              </a:ext>
            </a:extLst>
          </p:cNvPr>
          <p:cNvSpPr txBox="1"/>
          <p:nvPr/>
        </p:nvSpPr>
        <p:spPr>
          <a:xfrm>
            <a:off x="3794698" y="1345468"/>
            <a:ext cx="1074986" cy="276999"/>
          </a:xfrm>
          <a:prstGeom prst="rect">
            <a:avLst/>
          </a:prstGeom>
          <a:noFill/>
        </p:spPr>
        <p:txBody>
          <a:bodyPr wrap="square" rtlCol="0">
            <a:spAutoFit/>
          </a:bodyPr>
          <a:lstStyle/>
          <a:p>
            <a:pPr algn="ctr"/>
            <a:r>
              <a:rPr lang="en-US" sz="1200" b="1" dirty="0">
                <a:solidFill>
                  <a:srgbClr val="004B85"/>
                </a:solidFill>
                <a:latin typeface="Calibri" panose="020F0502020204030204" pitchFamily="34" charset="0"/>
                <a:cs typeface="Calibri" panose="020F0502020204030204" pitchFamily="34" charset="0"/>
              </a:rPr>
              <a:t>Frequent: 5</a:t>
            </a:r>
          </a:p>
        </p:txBody>
      </p:sp>
      <p:sp>
        <p:nvSpPr>
          <p:cNvPr id="35" name="TextBox 34">
            <a:extLst>
              <a:ext uri="{FF2B5EF4-FFF2-40B4-BE49-F238E27FC236}">
                <a16:creationId xmlns:a16="http://schemas.microsoft.com/office/drawing/2014/main" id="{CAED7CE0-ABBC-DB7A-5282-45915A39EAD9}"/>
              </a:ext>
            </a:extLst>
          </p:cNvPr>
          <p:cNvSpPr txBox="1"/>
          <p:nvPr/>
        </p:nvSpPr>
        <p:spPr>
          <a:xfrm>
            <a:off x="3794697" y="1904927"/>
            <a:ext cx="1074986" cy="276999"/>
          </a:xfrm>
          <a:prstGeom prst="rect">
            <a:avLst/>
          </a:prstGeom>
          <a:noFill/>
        </p:spPr>
        <p:txBody>
          <a:bodyPr wrap="square" rtlCol="0">
            <a:spAutoFit/>
          </a:bodyPr>
          <a:lstStyle/>
          <a:p>
            <a:pPr algn="ctr"/>
            <a:r>
              <a:rPr lang="en-US" sz="1200" b="1" dirty="0">
                <a:solidFill>
                  <a:srgbClr val="004B85"/>
                </a:solidFill>
                <a:latin typeface="Calibri" panose="020F0502020204030204" pitchFamily="34" charset="0"/>
                <a:cs typeface="Calibri" panose="020F0502020204030204" pitchFamily="34" charset="0"/>
              </a:rPr>
              <a:t>Probable: 4</a:t>
            </a:r>
          </a:p>
        </p:txBody>
      </p:sp>
      <p:sp>
        <p:nvSpPr>
          <p:cNvPr id="36" name="TextBox 35">
            <a:extLst>
              <a:ext uri="{FF2B5EF4-FFF2-40B4-BE49-F238E27FC236}">
                <a16:creationId xmlns:a16="http://schemas.microsoft.com/office/drawing/2014/main" id="{984201D8-D1C8-D6DF-C293-F77D4FAC203A}"/>
              </a:ext>
            </a:extLst>
          </p:cNvPr>
          <p:cNvSpPr txBox="1"/>
          <p:nvPr/>
        </p:nvSpPr>
        <p:spPr>
          <a:xfrm>
            <a:off x="3809197" y="2513222"/>
            <a:ext cx="1074986" cy="276999"/>
          </a:xfrm>
          <a:prstGeom prst="rect">
            <a:avLst/>
          </a:prstGeom>
          <a:noFill/>
        </p:spPr>
        <p:txBody>
          <a:bodyPr wrap="square" rtlCol="0">
            <a:spAutoFit/>
          </a:bodyPr>
          <a:lstStyle/>
          <a:p>
            <a:pPr algn="ctr"/>
            <a:r>
              <a:rPr lang="en-US" sz="1200" b="1" dirty="0">
                <a:solidFill>
                  <a:srgbClr val="004B85"/>
                </a:solidFill>
                <a:latin typeface="Calibri" panose="020F0502020204030204" pitchFamily="34" charset="0"/>
                <a:cs typeface="Calibri" panose="020F0502020204030204" pitchFamily="34" charset="0"/>
              </a:rPr>
              <a:t>Occasional: 3</a:t>
            </a:r>
          </a:p>
        </p:txBody>
      </p:sp>
      <p:sp>
        <p:nvSpPr>
          <p:cNvPr id="37" name="TextBox 36">
            <a:extLst>
              <a:ext uri="{FF2B5EF4-FFF2-40B4-BE49-F238E27FC236}">
                <a16:creationId xmlns:a16="http://schemas.microsoft.com/office/drawing/2014/main" id="{521DE9C2-5FDD-65E3-BD0D-BA2C151917BA}"/>
              </a:ext>
            </a:extLst>
          </p:cNvPr>
          <p:cNvSpPr txBox="1"/>
          <p:nvPr/>
        </p:nvSpPr>
        <p:spPr>
          <a:xfrm>
            <a:off x="3794696" y="3124414"/>
            <a:ext cx="1074986" cy="276999"/>
          </a:xfrm>
          <a:prstGeom prst="rect">
            <a:avLst/>
          </a:prstGeom>
          <a:noFill/>
        </p:spPr>
        <p:txBody>
          <a:bodyPr wrap="square" rtlCol="0">
            <a:spAutoFit/>
          </a:bodyPr>
          <a:lstStyle/>
          <a:p>
            <a:pPr algn="ctr"/>
            <a:r>
              <a:rPr lang="en-US" sz="1200" b="1" dirty="0">
                <a:solidFill>
                  <a:srgbClr val="004B85"/>
                </a:solidFill>
                <a:latin typeface="Calibri" panose="020F0502020204030204" pitchFamily="34" charset="0"/>
                <a:cs typeface="Calibri" panose="020F0502020204030204" pitchFamily="34" charset="0"/>
              </a:rPr>
              <a:t>Remote: 2</a:t>
            </a:r>
          </a:p>
        </p:txBody>
      </p:sp>
      <p:sp>
        <p:nvSpPr>
          <p:cNvPr id="38" name="TextBox 37">
            <a:extLst>
              <a:ext uri="{FF2B5EF4-FFF2-40B4-BE49-F238E27FC236}">
                <a16:creationId xmlns:a16="http://schemas.microsoft.com/office/drawing/2014/main" id="{E7097625-0890-E0BF-E033-C0742E1C0197}"/>
              </a:ext>
            </a:extLst>
          </p:cNvPr>
          <p:cNvSpPr txBox="1"/>
          <p:nvPr/>
        </p:nvSpPr>
        <p:spPr>
          <a:xfrm>
            <a:off x="3842113" y="3721231"/>
            <a:ext cx="1074986" cy="276999"/>
          </a:xfrm>
          <a:prstGeom prst="rect">
            <a:avLst/>
          </a:prstGeom>
          <a:noFill/>
        </p:spPr>
        <p:txBody>
          <a:bodyPr wrap="square" rtlCol="0">
            <a:spAutoFit/>
          </a:bodyPr>
          <a:lstStyle/>
          <a:p>
            <a:pPr algn="ctr"/>
            <a:r>
              <a:rPr lang="en-US" sz="1200" b="1" dirty="0">
                <a:solidFill>
                  <a:srgbClr val="004B85"/>
                </a:solidFill>
                <a:latin typeface="Calibri" panose="020F0502020204030204" pitchFamily="34" charset="0"/>
                <a:cs typeface="Calibri" panose="020F0502020204030204" pitchFamily="34" charset="0"/>
              </a:rPr>
              <a:t>Improbable: 1</a:t>
            </a:r>
          </a:p>
        </p:txBody>
      </p:sp>
      <p:sp>
        <p:nvSpPr>
          <p:cNvPr id="39" name="TextBox 38">
            <a:extLst>
              <a:ext uri="{FF2B5EF4-FFF2-40B4-BE49-F238E27FC236}">
                <a16:creationId xmlns:a16="http://schemas.microsoft.com/office/drawing/2014/main" id="{711EECEA-8A4B-09B5-F057-9FAD192E91F9}"/>
              </a:ext>
            </a:extLst>
          </p:cNvPr>
          <p:cNvSpPr txBox="1"/>
          <p:nvPr/>
        </p:nvSpPr>
        <p:spPr>
          <a:xfrm>
            <a:off x="6294313" y="729601"/>
            <a:ext cx="1074986" cy="276999"/>
          </a:xfrm>
          <a:prstGeom prst="rect">
            <a:avLst/>
          </a:prstGeom>
          <a:noFill/>
        </p:spPr>
        <p:txBody>
          <a:bodyPr wrap="square" rtlCol="0">
            <a:spAutoFit/>
          </a:bodyPr>
          <a:lstStyle/>
          <a:p>
            <a:pPr algn="ctr"/>
            <a:r>
              <a:rPr lang="en-US" sz="1200" b="1" u="sng" dirty="0">
                <a:solidFill>
                  <a:srgbClr val="004B85"/>
                </a:solidFill>
                <a:latin typeface="Calibri" panose="020F0502020204030204" pitchFamily="34" charset="0"/>
                <a:cs typeface="Calibri" panose="020F0502020204030204" pitchFamily="34" charset="0"/>
              </a:rPr>
              <a:t>Severity</a:t>
            </a:r>
          </a:p>
        </p:txBody>
      </p:sp>
      <p:sp>
        <p:nvSpPr>
          <p:cNvPr id="40" name="TextBox 39">
            <a:extLst>
              <a:ext uri="{FF2B5EF4-FFF2-40B4-BE49-F238E27FC236}">
                <a16:creationId xmlns:a16="http://schemas.microsoft.com/office/drawing/2014/main" id="{EB899632-A343-C2F6-83A2-CEA27781FED1}"/>
              </a:ext>
            </a:extLst>
          </p:cNvPr>
          <p:cNvSpPr txBox="1"/>
          <p:nvPr/>
        </p:nvSpPr>
        <p:spPr>
          <a:xfrm rot="16200000">
            <a:off x="3164242" y="2512140"/>
            <a:ext cx="1074986" cy="276999"/>
          </a:xfrm>
          <a:prstGeom prst="rect">
            <a:avLst/>
          </a:prstGeom>
          <a:noFill/>
        </p:spPr>
        <p:txBody>
          <a:bodyPr wrap="square" rtlCol="0">
            <a:spAutoFit/>
          </a:bodyPr>
          <a:lstStyle/>
          <a:p>
            <a:pPr algn="ctr"/>
            <a:r>
              <a:rPr lang="en-US" sz="1200" b="1" u="sng" dirty="0">
                <a:solidFill>
                  <a:srgbClr val="004B85"/>
                </a:solidFill>
                <a:latin typeface="Calibri" panose="020F0502020204030204" pitchFamily="34" charset="0"/>
                <a:cs typeface="Calibri" panose="020F0502020204030204" pitchFamily="34" charset="0"/>
              </a:rPr>
              <a:t>Probability</a:t>
            </a:r>
          </a:p>
        </p:txBody>
      </p:sp>
      <p:sp>
        <p:nvSpPr>
          <p:cNvPr id="41" name="TextBox 40">
            <a:extLst>
              <a:ext uri="{FF2B5EF4-FFF2-40B4-BE49-F238E27FC236}">
                <a16:creationId xmlns:a16="http://schemas.microsoft.com/office/drawing/2014/main" id="{0511FCBF-8325-571C-623C-8446AF984D5F}"/>
              </a:ext>
            </a:extLst>
          </p:cNvPr>
          <p:cNvSpPr txBox="1"/>
          <p:nvPr/>
        </p:nvSpPr>
        <p:spPr>
          <a:xfrm>
            <a:off x="5701139" y="455584"/>
            <a:ext cx="2229386" cy="300082"/>
          </a:xfrm>
          <a:prstGeom prst="rect">
            <a:avLst/>
          </a:prstGeom>
          <a:noFill/>
        </p:spPr>
        <p:txBody>
          <a:bodyPr wrap="square" rtlCol="0">
            <a:spAutoFit/>
          </a:bodyPr>
          <a:lstStyle/>
          <a:p>
            <a:pPr algn="ctr"/>
            <a:r>
              <a:rPr lang="en-US" sz="1350" b="1" dirty="0">
                <a:solidFill>
                  <a:srgbClr val="004B85"/>
                </a:solidFill>
                <a:latin typeface="Calibri" panose="020F0502020204030204" pitchFamily="34" charset="0"/>
                <a:cs typeface="Calibri" panose="020F0502020204030204" pitchFamily="34" charset="0"/>
              </a:rPr>
              <a:t>Sample Risk Analysis Table</a:t>
            </a:r>
          </a:p>
        </p:txBody>
      </p:sp>
      <p:sp>
        <p:nvSpPr>
          <p:cNvPr id="42" name="Content Placeholder 2">
            <a:extLst>
              <a:ext uri="{FF2B5EF4-FFF2-40B4-BE49-F238E27FC236}">
                <a16:creationId xmlns:a16="http://schemas.microsoft.com/office/drawing/2014/main" id="{7B0B29D9-C992-EB9F-131A-1CA4CC2AC86C}"/>
              </a:ext>
            </a:extLst>
          </p:cNvPr>
          <p:cNvSpPr>
            <a:spLocks noGrp="1"/>
          </p:cNvSpPr>
          <p:nvPr>
            <p:ph idx="1"/>
          </p:nvPr>
        </p:nvSpPr>
        <p:spPr>
          <a:xfrm>
            <a:off x="377291" y="2248744"/>
            <a:ext cx="3058729" cy="1963421"/>
          </a:xfrm>
        </p:spPr>
        <p:txBody>
          <a:bodyPr>
            <a:normAutofit/>
          </a:bodyPr>
          <a:lstStyle/>
          <a:p>
            <a:pPr marL="0" indent="0">
              <a:buClr>
                <a:srgbClr val="004B85"/>
              </a:buClr>
              <a:buNone/>
              <a:defRPr/>
            </a:pPr>
            <a:r>
              <a:rPr lang="en-US" sz="1800" dirty="0">
                <a:solidFill>
                  <a:srgbClr val="004B85"/>
                </a:solidFill>
                <a:latin typeface="Calibri" panose="020F0502020204030204" pitchFamily="34" charset="0"/>
                <a:cs typeface="Calibri" panose="020F0502020204030204" pitchFamily="34" charset="0"/>
              </a:rPr>
              <a:t>Think back to some risks that threaten your operations, then assess your priorities.</a:t>
            </a:r>
          </a:p>
          <a:p>
            <a:pPr>
              <a:buClr>
                <a:srgbClr val="004B85"/>
              </a:buClr>
              <a:defRPr/>
            </a:pPr>
            <a:endParaRPr lang="en-US" sz="1800" dirty="0">
              <a:solidFill>
                <a:srgbClr val="004B8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0011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9873F-D459-62AD-18C0-E9688B8B8D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8A8E27-85D4-BA8F-DCEA-FA7A399DF0F6}"/>
              </a:ext>
            </a:extLst>
          </p:cNvPr>
          <p:cNvSpPr>
            <a:spLocks noGrp="1"/>
          </p:cNvSpPr>
          <p:nvPr>
            <p:ph type="title"/>
          </p:nvPr>
        </p:nvSpPr>
        <p:spPr>
          <a:xfrm>
            <a:off x="377291" y="718155"/>
            <a:ext cx="3015696" cy="994172"/>
          </a:xfrm>
        </p:spPr>
        <p:txBody>
          <a:bodyPr/>
          <a:lstStyle/>
          <a:p>
            <a:r>
              <a:rPr lang="en-US" dirty="0">
                <a:solidFill>
                  <a:srgbClr val="004B85"/>
                </a:solidFill>
                <a:latin typeface="Tw Cen MT Condensed Extra Bold" panose="020B0803020202020204" pitchFamily="34" charset="0"/>
              </a:rPr>
              <a:t>Impact Analysis</a:t>
            </a:r>
          </a:p>
        </p:txBody>
      </p:sp>
      <p:sp>
        <p:nvSpPr>
          <p:cNvPr id="6" name="Rectangle 5">
            <a:extLst>
              <a:ext uri="{FF2B5EF4-FFF2-40B4-BE49-F238E27FC236}">
                <a16:creationId xmlns:a16="http://schemas.microsoft.com/office/drawing/2014/main" id="{359F9EDD-D457-26A8-9B32-B1A8A5AD4565}"/>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D6D6C38E-D938-50A6-6DB4-6ECC1C665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2"/>
            <a:ext cx="2751526" cy="338639"/>
          </a:xfrm>
          <a:prstGeom prst="rect">
            <a:avLst/>
          </a:prstGeom>
        </p:spPr>
      </p:pic>
      <p:sp>
        <p:nvSpPr>
          <p:cNvPr id="10" name="TextBox 9">
            <a:extLst>
              <a:ext uri="{FF2B5EF4-FFF2-40B4-BE49-F238E27FC236}">
                <a16:creationId xmlns:a16="http://schemas.microsoft.com/office/drawing/2014/main" id="{7B0B845A-4158-8BEF-B0DF-87F13079A70E}"/>
              </a:ext>
            </a:extLst>
          </p:cNvPr>
          <p:cNvSpPr txBox="1"/>
          <p:nvPr/>
        </p:nvSpPr>
        <p:spPr>
          <a:xfrm>
            <a:off x="154642" y="4573406"/>
            <a:ext cx="1726895" cy="415498"/>
          </a:xfrm>
          <a:prstGeom prst="rect">
            <a:avLst/>
          </a:prstGeom>
          <a:noFill/>
        </p:spPr>
        <p:txBody>
          <a:bodyPr wrap="square" rtlCol="0">
            <a:spAutoFit/>
          </a:bodyPr>
          <a:lstStyle/>
          <a:p>
            <a:pPr defTabSz="685783">
              <a:defRPr/>
            </a:pPr>
            <a:r>
              <a:rPr lang="en-US" sz="2100" dirty="0">
                <a:solidFill>
                  <a:prstClr val="white"/>
                </a:solidFill>
                <a:latin typeface="Calibri Light" panose="020F0302020204030204"/>
              </a:rPr>
              <a:t>csdpool.org</a:t>
            </a:r>
          </a:p>
        </p:txBody>
      </p:sp>
      <p:sp>
        <p:nvSpPr>
          <p:cNvPr id="42" name="Content Placeholder 2">
            <a:extLst>
              <a:ext uri="{FF2B5EF4-FFF2-40B4-BE49-F238E27FC236}">
                <a16:creationId xmlns:a16="http://schemas.microsoft.com/office/drawing/2014/main" id="{9EE27B96-7550-D5A1-273C-21D48F4CB649}"/>
              </a:ext>
            </a:extLst>
          </p:cNvPr>
          <p:cNvSpPr>
            <a:spLocks noGrp="1"/>
          </p:cNvSpPr>
          <p:nvPr>
            <p:ph idx="1"/>
          </p:nvPr>
        </p:nvSpPr>
        <p:spPr>
          <a:xfrm>
            <a:off x="377290" y="1480317"/>
            <a:ext cx="3398741" cy="2675796"/>
          </a:xfrm>
        </p:spPr>
        <p:txBody>
          <a:bodyPr>
            <a:normAutofit/>
          </a:bodyPr>
          <a:lstStyle/>
          <a:p>
            <a:pPr marL="0" indent="0">
              <a:buClr>
                <a:srgbClr val="004B85"/>
              </a:buClr>
              <a:buNone/>
              <a:defRPr/>
            </a:pPr>
            <a:r>
              <a:rPr lang="en-US" sz="1800" dirty="0">
                <a:solidFill>
                  <a:srgbClr val="004B85"/>
                </a:solidFill>
                <a:latin typeface="Calibri" panose="020F0502020204030204" pitchFamily="34" charset="0"/>
                <a:cs typeface="Calibri" panose="020F0502020204030204" pitchFamily="34" charset="0"/>
              </a:rPr>
              <a:t>Explore the potential effects of various disruptions on your operations.</a:t>
            </a:r>
          </a:p>
          <a:p>
            <a:pPr marL="0" indent="0">
              <a:buClr>
                <a:srgbClr val="004B85"/>
              </a:buClr>
              <a:buNone/>
              <a:defRPr/>
            </a:pPr>
            <a:r>
              <a:rPr lang="en-US" sz="1800" dirty="0">
                <a:solidFill>
                  <a:srgbClr val="004B85"/>
                </a:solidFill>
                <a:latin typeface="Calibri" panose="020F0502020204030204" pitchFamily="34" charset="0"/>
                <a:cs typeface="Calibri" panose="020F0502020204030204" pitchFamily="34" charset="0"/>
              </a:rPr>
              <a:t>By assessing both the operational and financial implications, you’ll gain a clear understanding of where vulnerabilities are and which areas demand the most immediate attention.</a:t>
            </a:r>
          </a:p>
          <a:p>
            <a:pPr>
              <a:buClr>
                <a:srgbClr val="004B85"/>
              </a:buClr>
              <a:defRPr/>
            </a:pPr>
            <a:endParaRPr lang="en-US" sz="1800" dirty="0">
              <a:solidFill>
                <a:srgbClr val="004B85"/>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31D8CAF-AFC6-8FF3-A626-B8928D9CAB9A}"/>
              </a:ext>
            </a:extLst>
          </p:cNvPr>
          <p:cNvPicPr>
            <a:picLocks noChangeAspect="1"/>
          </p:cNvPicPr>
          <p:nvPr/>
        </p:nvPicPr>
        <p:blipFill>
          <a:blip r:embed="rId4"/>
          <a:stretch>
            <a:fillRect/>
          </a:stretch>
        </p:blipFill>
        <p:spPr>
          <a:xfrm>
            <a:off x="4013951" y="1581150"/>
            <a:ext cx="4901449" cy="2133600"/>
          </a:xfrm>
          <a:prstGeom prst="rect">
            <a:avLst/>
          </a:prstGeom>
        </p:spPr>
      </p:pic>
    </p:spTree>
    <p:extLst>
      <p:ext uri="{BB962C8B-B14F-4D97-AF65-F5344CB8AC3E}">
        <p14:creationId xmlns:p14="http://schemas.microsoft.com/office/powerpoint/2010/main" val="2559717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E3208-2A7D-E1F1-A971-DD1CB92008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6E6F00-76F3-3BE8-DB86-8F655DF11EAA}"/>
              </a:ext>
            </a:extLst>
          </p:cNvPr>
          <p:cNvSpPr>
            <a:spLocks noGrp="1"/>
          </p:cNvSpPr>
          <p:nvPr>
            <p:ph type="title"/>
          </p:nvPr>
        </p:nvSpPr>
        <p:spPr/>
        <p:txBody>
          <a:bodyPr/>
          <a:lstStyle/>
          <a:p>
            <a:r>
              <a:rPr lang="en-US" dirty="0">
                <a:solidFill>
                  <a:srgbClr val="004B85"/>
                </a:solidFill>
                <a:latin typeface="Tw Cen MT Condensed Extra Bold" panose="020B0803020202020204" pitchFamily="34" charset="0"/>
              </a:rPr>
              <a:t>Other Considerations</a:t>
            </a:r>
          </a:p>
        </p:txBody>
      </p:sp>
      <p:sp>
        <p:nvSpPr>
          <p:cNvPr id="4" name="Subtitle 2">
            <a:extLst>
              <a:ext uri="{FF2B5EF4-FFF2-40B4-BE49-F238E27FC236}">
                <a16:creationId xmlns:a16="http://schemas.microsoft.com/office/drawing/2014/main" id="{E450A8A2-C3D4-4DA7-32D3-B949069D6173}"/>
              </a:ext>
            </a:extLst>
          </p:cNvPr>
          <p:cNvSpPr txBox="1">
            <a:spLocks/>
          </p:cNvSpPr>
          <p:nvPr/>
        </p:nvSpPr>
        <p:spPr>
          <a:xfrm>
            <a:off x="628651" y="968225"/>
            <a:ext cx="6632762" cy="285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783">
              <a:buNone/>
              <a:defRPr/>
            </a:pPr>
            <a:r>
              <a:rPr lang="en-US" sz="1350" i="1" dirty="0">
                <a:solidFill>
                  <a:srgbClr val="004B85"/>
                </a:solidFill>
                <a:latin typeface="Calibri" panose="020F0502020204030204" pitchFamily="34" charset="0"/>
                <a:cs typeface="Calibri" panose="020F0502020204030204" pitchFamily="34" charset="0"/>
              </a:rPr>
              <a:t>38</a:t>
            </a:r>
            <a:r>
              <a:rPr lang="en-US" sz="1350" i="1" baseline="30000" dirty="0">
                <a:solidFill>
                  <a:srgbClr val="004B85"/>
                </a:solidFill>
                <a:latin typeface="Calibri" panose="020F0502020204030204" pitchFamily="34" charset="0"/>
                <a:cs typeface="Calibri" panose="020F0502020204030204" pitchFamily="34" charset="0"/>
              </a:rPr>
              <a:t>th</a:t>
            </a:r>
            <a:r>
              <a:rPr lang="en-US" sz="1350" i="1" dirty="0">
                <a:solidFill>
                  <a:srgbClr val="004B85"/>
                </a:solidFill>
                <a:latin typeface="Calibri" panose="020F0502020204030204" pitchFamily="34" charset="0"/>
                <a:cs typeface="Calibri" panose="020F0502020204030204" pitchFamily="34" charset="0"/>
              </a:rPr>
              <a:t> Annual CSD Pool Membership Meeting</a:t>
            </a:r>
            <a:endParaRPr lang="en-US" sz="2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84B22C72-F37E-2B5D-C0C2-7A4A663E264A}"/>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41FB6E25-8B43-F9B8-63AC-E2E875F0E0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2"/>
            <a:ext cx="2751526" cy="338639"/>
          </a:xfrm>
          <a:prstGeom prst="rect">
            <a:avLst/>
          </a:prstGeom>
        </p:spPr>
      </p:pic>
      <p:sp>
        <p:nvSpPr>
          <p:cNvPr id="10" name="TextBox 9">
            <a:extLst>
              <a:ext uri="{FF2B5EF4-FFF2-40B4-BE49-F238E27FC236}">
                <a16:creationId xmlns:a16="http://schemas.microsoft.com/office/drawing/2014/main" id="{035E58C9-EB61-BE31-B6E2-E3F173E52A5F}"/>
              </a:ext>
            </a:extLst>
          </p:cNvPr>
          <p:cNvSpPr txBox="1"/>
          <p:nvPr/>
        </p:nvSpPr>
        <p:spPr>
          <a:xfrm>
            <a:off x="154642" y="4573406"/>
            <a:ext cx="1726895" cy="415498"/>
          </a:xfrm>
          <a:prstGeom prst="rect">
            <a:avLst/>
          </a:prstGeom>
          <a:noFill/>
        </p:spPr>
        <p:txBody>
          <a:bodyPr wrap="square" rtlCol="0">
            <a:spAutoFit/>
          </a:bodyPr>
          <a:lstStyle/>
          <a:p>
            <a:pPr defTabSz="685783">
              <a:defRPr/>
            </a:pPr>
            <a:r>
              <a:rPr lang="en-US" sz="2100" dirty="0">
                <a:solidFill>
                  <a:prstClr val="white"/>
                </a:solidFill>
                <a:latin typeface="Calibri Light" panose="020F0302020204030204"/>
              </a:rPr>
              <a:t>csdpool.org</a:t>
            </a:r>
          </a:p>
        </p:txBody>
      </p:sp>
      <p:sp>
        <p:nvSpPr>
          <p:cNvPr id="13" name="Rectangle 12">
            <a:extLst>
              <a:ext uri="{FF2B5EF4-FFF2-40B4-BE49-F238E27FC236}">
                <a16:creationId xmlns:a16="http://schemas.microsoft.com/office/drawing/2014/main" id="{4D6E9A30-8462-4043-254A-88AC29F70CD6}"/>
              </a:ext>
            </a:extLst>
          </p:cNvPr>
          <p:cNvSpPr/>
          <p:nvPr/>
        </p:nvSpPr>
        <p:spPr>
          <a:xfrm>
            <a:off x="686489" y="1459162"/>
            <a:ext cx="2263278" cy="1059685"/>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4B85"/>
                </a:solidFill>
              </a:rPr>
              <a:t>Recovery Time Objective (RTO)</a:t>
            </a:r>
          </a:p>
        </p:txBody>
      </p:sp>
      <p:sp>
        <p:nvSpPr>
          <p:cNvPr id="14" name="Rectangle 13">
            <a:extLst>
              <a:ext uri="{FF2B5EF4-FFF2-40B4-BE49-F238E27FC236}">
                <a16:creationId xmlns:a16="http://schemas.microsoft.com/office/drawing/2014/main" id="{4FC238D2-C80C-39B6-7808-225942CC0045}"/>
              </a:ext>
            </a:extLst>
          </p:cNvPr>
          <p:cNvSpPr/>
          <p:nvPr/>
        </p:nvSpPr>
        <p:spPr>
          <a:xfrm>
            <a:off x="3345686" y="1459161"/>
            <a:ext cx="2263278" cy="105968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4B85"/>
                </a:solidFill>
              </a:rPr>
              <a:t>Critical Dates</a:t>
            </a:r>
          </a:p>
        </p:txBody>
      </p:sp>
      <p:sp>
        <p:nvSpPr>
          <p:cNvPr id="15" name="Rectangle 14">
            <a:extLst>
              <a:ext uri="{FF2B5EF4-FFF2-40B4-BE49-F238E27FC236}">
                <a16:creationId xmlns:a16="http://schemas.microsoft.com/office/drawing/2014/main" id="{FC7782FE-8C57-A820-3322-65B68CA1FED1}"/>
              </a:ext>
            </a:extLst>
          </p:cNvPr>
          <p:cNvSpPr/>
          <p:nvPr/>
        </p:nvSpPr>
        <p:spPr>
          <a:xfrm>
            <a:off x="6004883" y="1459161"/>
            <a:ext cx="2263278" cy="105968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4B85"/>
                </a:solidFill>
              </a:rPr>
              <a:t>Process Dependencies</a:t>
            </a:r>
          </a:p>
        </p:txBody>
      </p:sp>
      <p:sp>
        <p:nvSpPr>
          <p:cNvPr id="16" name="Rectangle 15">
            <a:extLst>
              <a:ext uri="{FF2B5EF4-FFF2-40B4-BE49-F238E27FC236}">
                <a16:creationId xmlns:a16="http://schemas.microsoft.com/office/drawing/2014/main" id="{9B63E8B3-8AFD-ADE2-566F-2872C58A4BA9}"/>
              </a:ext>
            </a:extLst>
          </p:cNvPr>
          <p:cNvSpPr/>
          <p:nvPr/>
        </p:nvSpPr>
        <p:spPr>
          <a:xfrm>
            <a:off x="686489" y="2779809"/>
            <a:ext cx="2263278" cy="105968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4B85"/>
                </a:solidFill>
              </a:rPr>
              <a:t>Continuity Strategies</a:t>
            </a:r>
          </a:p>
        </p:txBody>
      </p:sp>
      <p:sp>
        <p:nvSpPr>
          <p:cNvPr id="17" name="Rectangle 16">
            <a:extLst>
              <a:ext uri="{FF2B5EF4-FFF2-40B4-BE49-F238E27FC236}">
                <a16:creationId xmlns:a16="http://schemas.microsoft.com/office/drawing/2014/main" id="{133E3CDD-6987-49E9-FA46-EB78121A2105}"/>
              </a:ext>
            </a:extLst>
          </p:cNvPr>
          <p:cNvSpPr/>
          <p:nvPr/>
        </p:nvSpPr>
        <p:spPr>
          <a:xfrm>
            <a:off x="3345686" y="2779809"/>
            <a:ext cx="2263278" cy="1059685"/>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4B85"/>
                </a:solidFill>
              </a:rPr>
              <a:t>Responsible Roles</a:t>
            </a:r>
          </a:p>
        </p:txBody>
      </p:sp>
      <p:sp>
        <p:nvSpPr>
          <p:cNvPr id="18" name="Rectangle 17">
            <a:extLst>
              <a:ext uri="{FF2B5EF4-FFF2-40B4-BE49-F238E27FC236}">
                <a16:creationId xmlns:a16="http://schemas.microsoft.com/office/drawing/2014/main" id="{F07531AD-EC8E-83B2-3D00-51DEDF8B5E37}"/>
              </a:ext>
            </a:extLst>
          </p:cNvPr>
          <p:cNvSpPr/>
          <p:nvPr/>
        </p:nvSpPr>
        <p:spPr>
          <a:xfrm>
            <a:off x="6004883" y="2779808"/>
            <a:ext cx="2263278" cy="105968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004B85"/>
                </a:solidFill>
              </a:rPr>
              <a:t>Vendors</a:t>
            </a:r>
          </a:p>
        </p:txBody>
      </p:sp>
    </p:spTree>
    <p:extLst>
      <p:ext uri="{BB962C8B-B14F-4D97-AF65-F5344CB8AC3E}">
        <p14:creationId xmlns:p14="http://schemas.microsoft.com/office/powerpoint/2010/main" val="9557007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292CD6-AE91-5B3D-8E82-6E61E967F8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AD9000-8345-C845-4496-4C54BC33359D}"/>
              </a:ext>
            </a:extLst>
          </p:cNvPr>
          <p:cNvSpPr>
            <a:spLocks noGrp="1"/>
          </p:cNvSpPr>
          <p:nvPr>
            <p:ph type="title"/>
          </p:nvPr>
        </p:nvSpPr>
        <p:spPr/>
        <p:txBody>
          <a:bodyPr/>
          <a:lstStyle/>
          <a:p>
            <a:r>
              <a:rPr lang="en-US" dirty="0">
                <a:solidFill>
                  <a:srgbClr val="004B85"/>
                </a:solidFill>
                <a:latin typeface="Tw Cen MT Condensed Extra Bold" panose="020B0803020202020204" pitchFamily="34" charset="0"/>
                <a:ea typeface="ADLaM Display" panose="020F0502020204030204" pitchFamily="2" charset="0"/>
                <a:cs typeface="ADLaM Display" panose="020F0502020204030204" pitchFamily="2" charset="0"/>
              </a:rPr>
              <a:t>Meeting Agenda</a:t>
            </a:r>
          </a:p>
        </p:txBody>
      </p:sp>
      <p:sp>
        <p:nvSpPr>
          <p:cNvPr id="14" name="Content Placeholder 13">
            <a:extLst>
              <a:ext uri="{FF2B5EF4-FFF2-40B4-BE49-F238E27FC236}">
                <a16:creationId xmlns:a16="http://schemas.microsoft.com/office/drawing/2014/main" id="{D4C6A3C7-9919-5047-E952-58971557ADCC}"/>
              </a:ext>
            </a:extLst>
          </p:cNvPr>
          <p:cNvSpPr>
            <a:spLocks noGrp="1"/>
          </p:cNvSpPr>
          <p:nvPr>
            <p:ph idx="1"/>
          </p:nvPr>
        </p:nvSpPr>
        <p:spPr>
          <a:xfrm>
            <a:off x="457200" y="1352550"/>
            <a:ext cx="4019550" cy="3945731"/>
          </a:xfrm>
        </p:spPr>
        <p:txBody>
          <a:bodyPr>
            <a:normAutofit/>
          </a:bodyPr>
          <a:lstStyle/>
          <a:p>
            <a:pPr marL="0" indent="0">
              <a:lnSpc>
                <a:spcPct val="100000"/>
              </a:lnSpc>
              <a:spcBef>
                <a:spcPts val="800"/>
              </a:spcBef>
              <a:buNone/>
            </a:pPr>
            <a:r>
              <a:rPr lang="en-US" sz="1200" b="1" dirty="0">
                <a:solidFill>
                  <a:srgbClr val="004B85"/>
                </a:solidFill>
                <a:latin typeface="Calibri" panose="020F0502020204030204" pitchFamily="34" charset="0"/>
                <a:cs typeface="Calibri" panose="020F0502020204030204" pitchFamily="34" charset="0"/>
              </a:rPr>
              <a:t>3:15 p.m.</a:t>
            </a:r>
            <a:r>
              <a:rPr lang="en-US" sz="1200" dirty="0">
                <a:solidFill>
                  <a:srgbClr val="004B85"/>
                </a:solidFill>
                <a:latin typeface="Calibri" panose="020F0502020204030204" pitchFamily="34" charset="0"/>
                <a:cs typeface="Calibri" panose="020F0502020204030204" pitchFamily="34" charset="0"/>
              </a:rPr>
              <a:t>     </a:t>
            </a:r>
            <a:r>
              <a:rPr lang="en-US" sz="1200" b="1" dirty="0">
                <a:solidFill>
                  <a:srgbClr val="004B85"/>
                </a:solidFill>
                <a:latin typeface="Calibri" panose="020F0502020204030204" pitchFamily="34" charset="0"/>
                <a:cs typeface="Calibri" panose="020F0502020204030204" pitchFamily="34" charset="0"/>
              </a:rPr>
              <a:t>Call to Order </a:t>
            </a:r>
          </a:p>
          <a:p>
            <a:pPr marL="0" indent="0">
              <a:lnSpc>
                <a:spcPct val="100000"/>
              </a:lnSpc>
              <a:spcBef>
                <a:spcPts val="800"/>
              </a:spcBef>
              <a:buNone/>
            </a:pPr>
            <a:r>
              <a:rPr lang="en-US" sz="1200" b="1" dirty="0">
                <a:solidFill>
                  <a:srgbClr val="004B85"/>
                </a:solidFill>
                <a:latin typeface="Calibri" panose="020F0502020204030204" pitchFamily="34" charset="0"/>
                <a:cs typeface="Calibri" panose="020F0502020204030204" pitchFamily="34" charset="0"/>
              </a:rPr>
              <a:t>3:16 p.m.     Introduction of Board, Staff, &amp; Pool Partners </a:t>
            </a:r>
          </a:p>
          <a:p>
            <a:pPr marL="0" indent="0">
              <a:lnSpc>
                <a:spcPct val="100000"/>
              </a:lnSpc>
              <a:spcBef>
                <a:spcPts val="800"/>
              </a:spcBef>
              <a:buNone/>
            </a:pPr>
            <a:r>
              <a:rPr lang="en-US" sz="1200" b="1" dirty="0">
                <a:solidFill>
                  <a:srgbClr val="004B85"/>
                </a:solidFill>
                <a:latin typeface="Calibri" panose="020F0502020204030204" pitchFamily="34" charset="0"/>
                <a:cs typeface="Calibri" panose="020F0502020204030204" pitchFamily="34" charset="0"/>
              </a:rPr>
              <a:t>3:17 p.m.     President’s Opening Statement </a:t>
            </a:r>
          </a:p>
          <a:p>
            <a:pPr marL="0" indent="0">
              <a:lnSpc>
                <a:spcPct val="100000"/>
              </a:lnSpc>
              <a:spcBef>
                <a:spcPts val="800"/>
              </a:spcBef>
              <a:buNone/>
            </a:pPr>
            <a:r>
              <a:rPr lang="en-US" sz="1200" b="1" dirty="0">
                <a:solidFill>
                  <a:srgbClr val="004B85"/>
                </a:solidFill>
                <a:latin typeface="Calibri" panose="020F0502020204030204" pitchFamily="34" charset="0"/>
                <a:cs typeface="Calibri" panose="020F0502020204030204" pitchFamily="34" charset="0"/>
              </a:rPr>
              <a:t>3:25 p.m.	   Confirm Quorum by Attendance and Proxy</a:t>
            </a:r>
          </a:p>
          <a:p>
            <a:pPr marL="0" indent="0">
              <a:lnSpc>
                <a:spcPct val="100000"/>
              </a:lnSpc>
              <a:spcBef>
                <a:spcPts val="800"/>
              </a:spcBef>
              <a:buNone/>
            </a:pPr>
            <a:r>
              <a:rPr lang="en-US" sz="1200" b="1" dirty="0">
                <a:solidFill>
                  <a:srgbClr val="004B85"/>
                </a:solidFill>
                <a:latin typeface="Calibri" panose="020F0502020204030204" pitchFamily="34" charset="0"/>
                <a:cs typeface="Calibri" panose="020F0502020204030204" pitchFamily="34" charset="0"/>
              </a:rPr>
              <a:t>3:26 p.m.	   Approval of 2024 Annual Membership Meeting </a:t>
            </a:r>
            <a:r>
              <a:rPr lang="en-US" sz="1200" b="1" dirty="0">
                <a:solidFill>
                  <a:schemeClr val="bg1"/>
                </a:solidFill>
                <a:latin typeface="Calibri" panose="020F0502020204030204" pitchFamily="34" charset="0"/>
                <a:cs typeface="Calibri" panose="020F0502020204030204" pitchFamily="34" charset="0"/>
              </a:rPr>
              <a:t>minuin…..    </a:t>
            </a:r>
            <a:r>
              <a:rPr lang="en-US" sz="1200" b="1" dirty="0">
                <a:solidFill>
                  <a:srgbClr val="004B85"/>
                </a:solidFill>
                <a:latin typeface="Calibri" panose="020F0502020204030204" pitchFamily="34" charset="0"/>
                <a:cs typeface="Calibri" panose="020F0502020204030204" pitchFamily="34" charset="0"/>
              </a:rPr>
              <a:t>Minutes </a:t>
            </a:r>
            <a:r>
              <a:rPr lang="en-US" sz="1200" b="1" i="1" dirty="0">
                <a:solidFill>
                  <a:srgbClr val="004B85"/>
                </a:solidFill>
                <a:latin typeface="Calibri" panose="020F0502020204030204" pitchFamily="34" charset="0"/>
                <a:cs typeface="Calibri" panose="020F0502020204030204" pitchFamily="34" charset="0"/>
              </a:rPr>
              <a:t>(Motion)</a:t>
            </a:r>
          </a:p>
          <a:p>
            <a:pPr marL="0" indent="0">
              <a:lnSpc>
                <a:spcPct val="100000"/>
              </a:lnSpc>
              <a:spcBef>
                <a:spcPts val="800"/>
              </a:spcBef>
              <a:buNone/>
            </a:pPr>
            <a:r>
              <a:rPr lang="en-US" sz="1200" b="1" dirty="0">
                <a:solidFill>
                  <a:srgbClr val="004B85"/>
                </a:solidFill>
                <a:latin typeface="Calibri" panose="020F0502020204030204" pitchFamily="34" charset="0"/>
                <a:cs typeface="Calibri" panose="020F0502020204030204" pitchFamily="34" charset="0"/>
              </a:rPr>
              <a:t>3:27 p.m.</a:t>
            </a:r>
            <a:r>
              <a:rPr lang="en-US" sz="1200" dirty="0">
                <a:solidFill>
                  <a:srgbClr val="004B85"/>
                </a:solidFill>
                <a:latin typeface="Calibri" panose="020F0502020204030204" pitchFamily="34" charset="0"/>
                <a:cs typeface="Calibri" panose="020F0502020204030204" pitchFamily="34" charset="0"/>
              </a:rPr>
              <a:t>	</a:t>
            </a:r>
            <a:r>
              <a:rPr lang="en-US" sz="1200" b="1" dirty="0">
                <a:solidFill>
                  <a:srgbClr val="004B85"/>
                </a:solidFill>
                <a:latin typeface="Calibri" panose="020F0502020204030204" pitchFamily="34" charset="0"/>
                <a:cs typeface="Calibri" panose="020F0502020204030204" pitchFamily="34" charset="0"/>
              </a:rPr>
              <a:t>   2024 Yearend Financial Audit Report </a:t>
            </a:r>
            <a:r>
              <a:rPr lang="en-US" sz="1200" b="1" i="1" dirty="0">
                <a:solidFill>
                  <a:srgbClr val="004B85"/>
                </a:solidFill>
                <a:latin typeface="Calibri" panose="020F0502020204030204" pitchFamily="34" charset="0"/>
                <a:cs typeface="Calibri" panose="020F0502020204030204" pitchFamily="34" charset="0"/>
              </a:rPr>
              <a:t>(Motion)</a:t>
            </a:r>
          </a:p>
          <a:p>
            <a:pPr marL="342900" lvl="1" indent="0">
              <a:lnSpc>
                <a:spcPct val="100000"/>
              </a:lnSpc>
              <a:spcBef>
                <a:spcPts val="0"/>
              </a:spcBef>
              <a:buNone/>
            </a:pPr>
            <a:r>
              <a:rPr lang="en-US" sz="900" dirty="0">
                <a:solidFill>
                  <a:srgbClr val="004B85"/>
                </a:solidFill>
                <a:latin typeface="Calibri" panose="020F0502020204030204" pitchFamily="34" charset="0"/>
                <a:cs typeface="Calibri" panose="020F0502020204030204" pitchFamily="34" charset="0"/>
              </a:rPr>
              <a:t>                  </a:t>
            </a:r>
            <a:r>
              <a:rPr lang="en-US" sz="1050" dirty="0">
                <a:solidFill>
                  <a:srgbClr val="004B85"/>
                </a:solidFill>
                <a:latin typeface="Calibri" panose="020F0502020204030204" pitchFamily="34" charset="0"/>
                <a:cs typeface="Calibri" panose="020F0502020204030204" pitchFamily="34" charset="0"/>
              </a:rPr>
              <a:t>Allison Slife, CliftonLarsonAllen, LLP</a:t>
            </a:r>
          </a:p>
          <a:p>
            <a:pPr marL="0" indent="0">
              <a:lnSpc>
                <a:spcPct val="100000"/>
              </a:lnSpc>
              <a:spcBef>
                <a:spcPts val="800"/>
              </a:spcBef>
              <a:buNone/>
            </a:pPr>
            <a:r>
              <a:rPr lang="en-US" sz="1200" b="1" dirty="0">
                <a:solidFill>
                  <a:srgbClr val="004B85"/>
                </a:solidFill>
                <a:latin typeface="Calibri" panose="020F0502020204030204" pitchFamily="34" charset="0"/>
                <a:cs typeface="Calibri" panose="020F0502020204030204" pitchFamily="34" charset="0"/>
              </a:rPr>
              <a:t>3:35 p.m.</a:t>
            </a:r>
            <a:r>
              <a:rPr lang="en-US" sz="1200" dirty="0">
                <a:solidFill>
                  <a:srgbClr val="004B85"/>
                </a:solidFill>
                <a:latin typeface="Calibri" panose="020F0502020204030204" pitchFamily="34" charset="0"/>
                <a:cs typeface="Calibri" panose="020F0502020204030204" pitchFamily="34" charset="0"/>
              </a:rPr>
              <a:t>	</a:t>
            </a:r>
            <a:r>
              <a:rPr lang="en-US" sz="1200" b="1" dirty="0">
                <a:solidFill>
                  <a:srgbClr val="004B85"/>
                </a:solidFill>
                <a:latin typeface="Calibri" panose="020F0502020204030204" pitchFamily="34" charset="0"/>
                <a:cs typeface="Calibri" panose="020F0502020204030204" pitchFamily="34" charset="0"/>
              </a:rPr>
              <a:t>   Keynote Address – Preparing for Disruption</a:t>
            </a:r>
          </a:p>
          <a:p>
            <a:pPr marL="0" indent="0">
              <a:lnSpc>
                <a:spcPct val="100000"/>
              </a:lnSpc>
              <a:spcBef>
                <a:spcPts val="0"/>
              </a:spcBef>
              <a:buNone/>
            </a:pPr>
            <a:r>
              <a:rPr lang="en-US" sz="1000" dirty="0">
                <a:solidFill>
                  <a:srgbClr val="004B85"/>
                </a:solidFill>
                <a:latin typeface="Calibri" panose="020F0502020204030204" pitchFamily="34" charset="0"/>
                <a:cs typeface="Calibri" panose="020F0502020204030204" pitchFamily="34" charset="0"/>
              </a:rPr>
              <a:t>	    </a:t>
            </a:r>
            <a:r>
              <a:rPr lang="en-US" sz="1050" dirty="0">
                <a:solidFill>
                  <a:srgbClr val="004B85"/>
                </a:solidFill>
                <a:latin typeface="Calibri" panose="020F0502020204030204" pitchFamily="34" charset="0"/>
                <a:cs typeface="Calibri" panose="020F0502020204030204" pitchFamily="34" charset="0"/>
              </a:rPr>
              <a:t>Kyle Brown, Sr. Risk Control Consultant</a:t>
            </a:r>
          </a:p>
          <a:p>
            <a:pPr marL="0" indent="0">
              <a:lnSpc>
                <a:spcPct val="100000"/>
              </a:lnSpc>
              <a:spcBef>
                <a:spcPts val="600"/>
              </a:spcBef>
              <a:buNone/>
            </a:pPr>
            <a:r>
              <a:rPr lang="en-US" sz="1200" dirty="0">
                <a:solidFill>
                  <a:srgbClr val="004B85"/>
                </a:solidFill>
              </a:rPr>
              <a:t> </a:t>
            </a:r>
          </a:p>
          <a:p>
            <a:endParaRPr lang="en-US" dirty="0">
              <a:solidFill>
                <a:srgbClr val="004B85"/>
              </a:solidFill>
            </a:endParaRPr>
          </a:p>
        </p:txBody>
      </p:sp>
      <p:sp>
        <p:nvSpPr>
          <p:cNvPr id="4" name="Subtitle 2">
            <a:extLst>
              <a:ext uri="{FF2B5EF4-FFF2-40B4-BE49-F238E27FC236}">
                <a16:creationId xmlns:a16="http://schemas.microsoft.com/office/drawing/2014/main" id="{896E4FFD-4DD4-C3C9-8488-A37427DE0A30}"/>
              </a:ext>
            </a:extLst>
          </p:cNvPr>
          <p:cNvSpPr txBox="1">
            <a:spLocks/>
          </p:cNvSpPr>
          <p:nvPr/>
        </p:nvSpPr>
        <p:spPr>
          <a:xfrm>
            <a:off x="628650" y="968225"/>
            <a:ext cx="6632762" cy="285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defRPr/>
            </a:pPr>
            <a:r>
              <a:rPr lang="en-US" sz="1350" b="0" i="1" dirty="0">
                <a:solidFill>
                  <a:srgbClr val="004B85"/>
                </a:solidFill>
                <a:latin typeface="Calibri" panose="020F0502020204030204" pitchFamily="34" charset="0"/>
                <a:cs typeface="Calibri" panose="020F0502020204030204" pitchFamily="34" charset="0"/>
              </a:rPr>
              <a:t>38</a:t>
            </a:r>
            <a:r>
              <a:rPr lang="en-US" sz="1350" b="0" i="1" baseline="30000" dirty="0">
                <a:solidFill>
                  <a:srgbClr val="004B85"/>
                </a:solidFill>
                <a:latin typeface="Calibri" panose="020F0502020204030204" pitchFamily="34" charset="0"/>
                <a:cs typeface="Calibri" panose="020F0502020204030204" pitchFamily="34" charset="0"/>
              </a:rPr>
              <a:t>th</a:t>
            </a:r>
            <a:r>
              <a:rPr lang="en-US" sz="1350" b="0" i="1" dirty="0">
                <a:solidFill>
                  <a:srgbClr val="004B85"/>
                </a:solidFill>
                <a:latin typeface="Calibri" panose="020F0502020204030204" pitchFamily="34" charset="0"/>
                <a:cs typeface="Calibri" panose="020F0502020204030204" pitchFamily="34" charset="0"/>
              </a:rPr>
              <a:t> Annual CSD Pool Membership Meeting</a:t>
            </a:r>
            <a:endParaRPr lang="en-US" sz="2100" b="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682A6B2-D840-5826-6FE8-05886A5BA1EC}"/>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b="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9676C957-DF6B-BDB6-F824-53FB811DC8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1"/>
            <a:ext cx="2751526" cy="338639"/>
          </a:xfrm>
          <a:prstGeom prst="rect">
            <a:avLst/>
          </a:prstGeom>
        </p:spPr>
      </p:pic>
      <p:sp>
        <p:nvSpPr>
          <p:cNvPr id="10" name="TextBox 9">
            <a:extLst>
              <a:ext uri="{FF2B5EF4-FFF2-40B4-BE49-F238E27FC236}">
                <a16:creationId xmlns:a16="http://schemas.microsoft.com/office/drawing/2014/main" id="{0B667CDA-04B5-8ADB-B612-48FCAE96AC2E}"/>
              </a:ext>
            </a:extLst>
          </p:cNvPr>
          <p:cNvSpPr txBox="1"/>
          <p:nvPr/>
        </p:nvSpPr>
        <p:spPr>
          <a:xfrm>
            <a:off x="154641" y="4573406"/>
            <a:ext cx="1726895" cy="415498"/>
          </a:xfrm>
          <a:prstGeom prst="rect">
            <a:avLst/>
          </a:prstGeom>
          <a:noFill/>
        </p:spPr>
        <p:txBody>
          <a:bodyPr wrap="square" rtlCol="0">
            <a:spAutoFit/>
          </a:bodyPr>
          <a:lstStyle/>
          <a:p>
            <a:pPr defTabSz="685800" eaLnBrk="1" fontAlgn="auto" hangingPunct="1">
              <a:spcBef>
                <a:spcPts val="0"/>
              </a:spcBef>
              <a:spcAft>
                <a:spcPts val="0"/>
              </a:spcAft>
              <a:defRPr/>
            </a:pPr>
            <a:r>
              <a:rPr lang="en-US" sz="2100" b="1" dirty="0">
                <a:solidFill>
                  <a:prstClr val="white"/>
                </a:solidFill>
                <a:latin typeface="Calibri Light" panose="020F0302020204030204"/>
              </a:rPr>
              <a:t>csdpool.org</a:t>
            </a:r>
          </a:p>
        </p:txBody>
      </p:sp>
      <p:sp>
        <p:nvSpPr>
          <p:cNvPr id="15" name="Content Placeholder 13">
            <a:extLst>
              <a:ext uri="{FF2B5EF4-FFF2-40B4-BE49-F238E27FC236}">
                <a16:creationId xmlns:a16="http://schemas.microsoft.com/office/drawing/2014/main" id="{F8B0948F-BABC-15E9-54B6-700E49C15B23}"/>
              </a:ext>
            </a:extLst>
          </p:cNvPr>
          <p:cNvSpPr txBox="1">
            <a:spLocks/>
          </p:cNvSpPr>
          <p:nvPr/>
        </p:nvSpPr>
        <p:spPr>
          <a:xfrm>
            <a:off x="4572000" y="1352550"/>
            <a:ext cx="4419600" cy="304121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800"/>
              </a:spcBef>
              <a:buNone/>
              <a:tabLst>
                <a:tab pos="685800" algn="l"/>
              </a:tabLst>
            </a:pPr>
            <a:r>
              <a:rPr lang="en-US" sz="1200" b="1" dirty="0">
                <a:solidFill>
                  <a:srgbClr val="004B85"/>
                </a:solidFill>
                <a:latin typeface="Calibri" panose="020F0502020204030204" pitchFamily="34" charset="0"/>
                <a:cs typeface="Calibri" panose="020F0502020204030204" pitchFamily="34" charset="0"/>
              </a:rPr>
              <a:t>4:15 p.m.</a:t>
            </a:r>
            <a:r>
              <a:rPr lang="en-US" sz="1200" dirty="0">
                <a:solidFill>
                  <a:srgbClr val="004B85"/>
                </a:solidFill>
                <a:latin typeface="Calibri" panose="020F0502020204030204" pitchFamily="34" charset="0"/>
                <a:cs typeface="Calibri" panose="020F0502020204030204" pitchFamily="34" charset="0"/>
              </a:rPr>
              <a:t>	</a:t>
            </a:r>
            <a:r>
              <a:rPr lang="en-US" sz="1200" b="0" dirty="0">
                <a:solidFill>
                  <a:srgbClr val="004B85"/>
                </a:solidFill>
                <a:latin typeface="Calibri" panose="020F0502020204030204" pitchFamily="34" charset="0"/>
                <a:cs typeface="Calibri" panose="020F0502020204030204" pitchFamily="34" charset="0"/>
              </a:rPr>
              <a:t>   </a:t>
            </a:r>
            <a:r>
              <a:rPr lang="en-US" sz="1200" b="1" dirty="0">
                <a:solidFill>
                  <a:srgbClr val="004B85"/>
                </a:solidFill>
                <a:latin typeface="Calibri" panose="020F0502020204030204" pitchFamily="34" charset="0"/>
                <a:cs typeface="Calibri" panose="020F0502020204030204" pitchFamily="34" charset="0"/>
              </a:rPr>
              <a:t>Midyear Review and Market Update</a:t>
            </a:r>
          </a:p>
          <a:p>
            <a:pPr marL="342900" lvl="1" indent="0" fontAlgn="auto">
              <a:lnSpc>
                <a:spcPct val="100000"/>
              </a:lnSpc>
              <a:spcBef>
                <a:spcPts val="0"/>
              </a:spcBef>
              <a:buNone/>
              <a:tabLst>
                <a:tab pos="685800" algn="l"/>
              </a:tabLst>
            </a:pPr>
            <a:r>
              <a:rPr lang="en-US" sz="1050" b="0" dirty="0">
                <a:solidFill>
                  <a:srgbClr val="004B85"/>
                </a:solidFill>
                <a:latin typeface="Calibri" panose="020F0502020204030204" pitchFamily="34" charset="0"/>
                <a:cs typeface="Calibri" panose="020F0502020204030204" pitchFamily="34" charset="0"/>
              </a:rPr>
              <a:t>               Joseph DePaepe, Pool Administration, Executive Vice President</a:t>
            </a:r>
          </a:p>
          <a:p>
            <a:pPr marL="0" indent="0" fontAlgn="auto">
              <a:lnSpc>
                <a:spcPct val="100000"/>
              </a:lnSpc>
              <a:spcBef>
                <a:spcPts val="800"/>
              </a:spcBef>
              <a:buFont typeface="Arial" panose="020B0604020202020204" pitchFamily="34" charset="0"/>
              <a:buNone/>
              <a:tabLst>
                <a:tab pos="685800" algn="l"/>
              </a:tabLst>
            </a:pPr>
            <a:r>
              <a:rPr lang="en-US" sz="1200" b="1" dirty="0">
                <a:solidFill>
                  <a:srgbClr val="004B85"/>
                </a:solidFill>
                <a:latin typeface="Calibri" panose="020F0502020204030204" pitchFamily="34" charset="0"/>
                <a:cs typeface="Calibri" panose="020F0502020204030204" pitchFamily="34" charset="0"/>
              </a:rPr>
              <a:t>4:30 p.m.</a:t>
            </a:r>
            <a:r>
              <a:rPr lang="en-US" sz="1200" b="0" dirty="0">
                <a:solidFill>
                  <a:srgbClr val="004B85"/>
                </a:solidFill>
                <a:latin typeface="Calibri" panose="020F0502020204030204" pitchFamily="34" charset="0"/>
                <a:cs typeface="Calibri" panose="020F0502020204030204" pitchFamily="34" charset="0"/>
              </a:rPr>
              <a:t>	   </a:t>
            </a:r>
            <a:r>
              <a:rPr lang="en-US" sz="1200" b="1" dirty="0">
                <a:solidFill>
                  <a:srgbClr val="004B85"/>
                </a:solidFill>
                <a:latin typeface="Calibri" panose="020F0502020204030204" pitchFamily="34" charset="0"/>
                <a:cs typeface="Calibri" panose="020F0502020204030204" pitchFamily="34" charset="0"/>
              </a:rPr>
              <a:t>What to Expect on Your 2026 Renewals</a:t>
            </a:r>
          </a:p>
          <a:p>
            <a:pPr marL="342900" lvl="1" indent="0">
              <a:lnSpc>
                <a:spcPct val="100000"/>
              </a:lnSpc>
              <a:spcBef>
                <a:spcPts val="800"/>
              </a:spcBef>
              <a:buNone/>
              <a:tabLst>
                <a:tab pos="685800" algn="l"/>
              </a:tabLst>
            </a:pPr>
            <a:r>
              <a:rPr lang="en-US" sz="1050" b="0" dirty="0">
                <a:solidFill>
                  <a:srgbClr val="004B85"/>
                </a:solidFill>
                <a:latin typeface="Calibri" panose="020F0502020204030204" pitchFamily="34" charset="0"/>
                <a:cs typeface="Calibri" panose="020F0502020204030204" pitchFamily="34" charset="0"/>
              </a:rPr>
              <a:t>               </a:t>
            </a:r>
            <a:r>
              <a:rPr lang="en-US" sz="1050" b="1" dirty="0">
                <a:solidFill>
                  <a:srgbClr val="004B85"/>
                </a:solidFill>
                <a:latin typeface="Calibri" panose="020F0502020204030204" pitchFamily="34" charset="0"/>
                <a:cs typeface="Calibri" panose="020F0502020204030204" pitchFamily="34" charset="0"/>
              </a:rPr>
              <a:t>Renewal Process: </a:t>
            </a:r>
            <a:r>
              <a:rPr lang="en-US" sz="1050" dirty="0">
                <a:solidFill>
                  <a:srgbClr val="004B85"/>
                </a:solidFill>
                <a:latin typeface="Calibri" panose="020F0502020204030204" pitchFamily="34" charset="0"/>
                <a:cs typeface="Calibri" panose="020F0502020204030204" pitchFamily="34" charset="0"/>
              </a:rPr>
              <a:t>Ana Holdren, P&amp;L Operations Director, VP</a:t>
            </a:r>
          </a:p>
          <a:p>
            <a:pPr marL="342900" lvl="1" indent="460375" fontAlgn="auto">
              <a:lnSpc>
                <a:spcPct val="100000"/>
              </a:lnSpc>
              <a:spcBef>
                <a:spcPts val="800"/>
              </a:spcBef>
              <a:buNone/>
              <a:tabLst>
                <a:tab pos="685800" algn="l"/>
              </a:tabLst>
            </a:pPr>
            <a:r>
              <a:rPr lang="en-US" sz="1050" b="1" dirty="0">
                <a:solidFill>
                  <a:srgbClr val="004B85"/>
                </a:solidFill>
                <a:latin typeface="Calibri" panose="020F0502020204030204" pitchFamily="34" charset="0"/>
                <a:cs typeface="Calibri" panose="020F0502020204030204" pitchFamily="34" charset="0"/>
              </a:rPr>
              <a:t>Property and Liability Update: </a:t>
            </a:r>
            <a:r>
              <a:rPr lang="en-US" sz="1050" dirty="0">
                <a:solidFill>
                  <a:srgbClr val="004B85"/>
                </a:solidFill>
                <a:latin typeface="Calibri" panose="020F0502020204030204" pitchFamily="34" charset="0"/>
                <a:cs typeface="Calibri" panose="020F0502020204030204" pitchFamily="34" charset="0"/>
              </a:rPr>
              <a:t>Ana Holdren, P&amp;L Operations 	    Director, VP</a:t>
            </a:r>
          </a:p>
          <a:p>
            <a:pPr marL="342900" lvl="1" indent="0" fontAlgn="auto">
              <a:lnSpc>
                <a:spcPct val="100000"/>
              </a:lnSpc>
              <a:spcBef>
                <a:spcPts val="800"/>
              </a:spcBef>
              <a:buNone/>
              <a:tabLst>
                <a:tab pos="685800" algn="l"/>
              </a:tabLst>
            </a:pPr>
            <a:r>
              <a:rPr lang="en-US" sz="1050" b="0" dirty="0">
                <a:solidFill>
                  <a:srgbClr val="004B85"/>
                </a:solidFill>
                <a:latin typeface="Calibri" panose="020F0502020204030204" pitchFamily="34" charset="0"/>
                <a:cs typeface="Calibri" panose="020F0502020204030204" pitchFamily="34" charset="0"/>
              </a:rPr>
              <a:t>               </a:t>
            </a:r>
            <a:r>
              <a:rPr lang="en-US" sz="1050" b="1" dirty="0">
                <a:solidFill>
                  <a:srgbClr val="004B85"/>
                </a:solidFill>
                <a:latin typeface="Calibri" panose="020F0502020204030204" pitchFamily="34" charset="0"/>
                <a:cs typeface="Calibri" panose="020F0502020204030204" pitchFamily="34" charset="0"/>
              </a:rPr>
              <a:t>Workers’ Compensation Update: </a:t>
            </a:r>
            <a:r>
              <a:rPr lang="en-US" sz="1050" b="0" dirty="0">
                <a:solidFill>
                  <a:srgbClr val="004B85"/>
                </a:solidFill>
                <a:latin typeface="Calibri" panose="020F0502020204030204" pitchFamily="34" charset="0"/>
                <a:cs typeface="Calibri" panose="020F0502020204030204" pitchFamily="34" charset="0"/>
              </a:rPr>
              <a:t>Jenniffer J. Alvarado, 		    Deputy Pool Administrator, SVP</a:t>
            </a:r>
          </a:p>
          <a:p>
            <a:pPr marL="0" indent="0" fontAlgn="auto">
              <a:lnSpc>
                <a:spcPct val="100000"/>
              </a:lnSpc>
              <a:spcBef>
                <a:spcPts val="800"/>
              </a:spcBef>
              <a:buFont typeface="Arial" panose="020B0604020202020204" pitchFamily="34" charset="0"/>
              <a:buNone/>
              <a:tabLst>
                <a:tab pos="685800" algn="l"/>
              </a:tabLst>
            </a:pPr>
            <a:r>
              <a:rPr lang="en-US" sz="1200" b="1" dirty="0">
                <a:solidFill>
                  <a:srgbClr val="004B85"/>
                </a:solidFill>
                <a:latin typeface="Calibri" panose="020F0502020204030204" pitchFamily="34" charset="0"/>
                <a:cs typeface="Calibri" panose="020F0502020204030204" pitchFamily="34" charset="0"/>
              </a:rPr>
              <a:t>4:40 p.m.	</a:t>
            </a:r>
            <a:r>
              <a:rPr lang="en-US" sz="1200" b="0" dirty="0">
                <a:solidFill>
                  <a:srgbClr val="004B85"/>
                </a:solidFill>
                <a:latin typeface="Calibri" panose="020F0502020204030204" pitchFamily="34" charset="0"/>
                <a:cs typeface="Calibri" panose="020F0502020204030204" pitchFamily="34" charset="0"/>
              </a:rPr>
              <a:t>   </a:t>
            </a:r>
            <a:r>
              <a:rPr lang="en-US" sz="1200" b="1" dirty="0">
                <a:solidFill>
                  <a:srgbClr val="004B85"/>
                </a:solidFill>
                <a:latin typeface="Calibri" panose="020F0502020204030204" pitchFamily="34" charset="0"/>
                <a:cs typeface="Calibri" panose="020F0502020204030204" pitchFamily="34" charset="0"/>
              </a:rPr>
              <a:t>Final Business</a:t>
            </a:r>
          </a:p>
          <a:p>
            <a:pPr marL="342900" lvl="1" indent="0" fontAlgn="auto">
              <a:lnSpc>
                <a:spcPct val="100000"/>
              </a:lnSpc>
              <a:spcBef>
                <a:spcPts val="0"/>
              </a:spcBef>
              <a:buNone/>
              <a:tabLst>
                <a:tab pos="685800" algn="l"/>
              </a:tabLst>
            </a:pPr>
            <a:r>
              <a:rPr lang="en-US" sz="900" b="0" dirty="0">
                <a:solidFill>
                  <a:srgbClr val="004B85"/>
                </a:solidFill>
                <a:latin typeface="Calibri" panose="020F0502020204030204" pitchFamily="34" charset="0"/>
                <a:cs typeface="Calibri" panose="020F0502020204030204" pitchFamily="34" charset="0"/>
              </a:rPr>
              <a:t>                  </a:t>
            </a:r>
            <a:r>
              <a:rPr lang="en-US" sz="1050" b="0" dirty="0">
                <a:solidFill>
                  <a:srgbClr val="004B85"/>
                </a:solidFill>
                <a:latin typeface="Calibri" panose="020F0502020204030204" pitchFamily="34" charset="0"/>
                <a:cs typeface="Calibri" panose="020F0502020204030204" pitchFamily="34" charset="0"/>
              </a:rPr>
              <a:t>Questions from Membership</a:t>
            </a:r>
          </a:p>
          <a:p>
            <a:pPr marL="0" indent="0" fontAlgn="auto">
              <a:lnSpc>
                <a:spcPct val="100000"/>
              </a:lnSpc>
              <a:spcBef>
                <a:spcPts val="800"/>
              </a:spcBef>
              <a:buFont typeface="Arial" panose="020B0604020202020204" pitchFamily="34" charset="0"/>
              <a:buNone/>
              <a:tabLst>
                <a:tab pos="685800" algn="l"/>
              </a:tabLst>
            </a:pPr>
            <a:r>
              <a:rPr lang="en-US" sz="1200" b="1" dirty="0">
                <a:solidFill>
                  <a:srgbClr val="004B85"/>
                </a:solidFill>
                <a:latin typeface="Calibri" panose="020F0502020204030204" pitchFamily="34" charset="0"/>
                <a:cs typeface="Calibri" panose="020F0502020204030204" pitchFamily="34" charset="0"/>
              </a:rPr>
              <a:t>4:45 p.m.</a:t>
            </a:r>
            <a:r>
              <a:rPr lang="en-US" sz="1200" b="0" dirty="0">
                <a:solidFill>
                  <a:srgbClr val="004B85"/>
                </a:solidFill>
                <a:latin typeface="Calibri" panose="020F0502020204030204" pitchFamily="34" charset="0"/>
                <a:cs typeface="Calibri" panose="020F0502020204030204" pitchFamily="34" charset="0"/>
              </a:rPr>
              <a:t>	   </a:t>
            </a:r>
            <a:r>
              <a:rPr lang="en-US" sz="1200" b="1" dirty="0">
                <a:solidFill>
                  <a:srgbClr val="004B85"/>
                </a:solidFill>
                <a:latin typeface="Calibri" panose="020F0502020204030204" pitchFamily="34" charset="0"/>
                <a:cs typeface="Calibri" panose="020F0502020204030204" pitchFamily="34" charset="0"/>
              </a:rPr>
              <a:t>Adjourn </a:t>
            </a:r>
            <a:r>
              <a:rPr lang="en-US" sz="1200" b="1" i="1" dirty="0">
                <a:solidFill>
                  <a:srgbClr val="004B85"/>
                </a:solidFill>
                <a:latin typeface="Calibri" panose="020F0502020204030204" pitchFamily="34" charset="0"/>
                <a:cs typeface="Calibri" panose="020F0502020204030204" pitchFamily="34" charset="0"/>
              </a:rPr>
              <a:t>(Motion)</a:t>
            </a:r>
          </a:p>
          <a:p>
            <a:pPr marL="342900" lvl="1" indent="0" fontAlgn="auto">
              <a:lnSpc>
                <a:spcPct val="100000"/>
              </a:lnSpc>
              <a:spcBef>
                <a:spcPts val="0"/>
              </a:spcBef>
              <a:buNone/>
              <a:tabLst>
                <a:tab pos="685800" algn="l"/>
              </a:tabLst>
            </a:pPr>
            <a:r>
              <a:rPr lang="en-US" sz="900" b="0" dirty="0">
                <a:solidFill>
                  <a:srgbClr val="004B85"/>
                </a:solidFill>
                <a:latin typeface="Calibri" panose="020F0502020204030204" pitchFamily="34" charset="0"/>
                <a:cs typeface="Calibri" panose="020F0502020204030204" pitchFamily="34" charset="0"/>
              </a:rPr>
              <a:t>                  </a:t>
            </a:r>
            <a:r>
              <a:rPr lang="en-US" sz="1050" b="0" dirty="0">
                <a:solidFill>
                  <a:srgbClr val="004B85"/>
                </a:solidFill>
                <a:latin typeface="Calibri" panose="020F0502020204030204" pitchFamily="34" charset="0"/>
                <a:cs typeface="Calibri" panose="020F0502020204030204" pitchFamily="34" charset="0"/>
              </a:rPr>
              <a:t>Drawing for Door Prizes (</a:t>
            </a:r>
            <a:r>
              <a:rPr lang="en-US" sz="1050" dirty="0">
                <a:solidFill>
                  <a:srgbClr val="004B85"/>
                </a:solidFill>
                <a:latin typeface="Calibri" panose="020F0502020204030204" pitchFamily="34" charset="0"/>
                <a:cs typeface="Calibri" panose="020F0502020204030204" pitchFamily="34" charset="0"/>
              </a:rPr>
              <a:t>m</a:t>
            </a:r>
            <a:r>
              <a:rPr lang="en-US" sz="1050" b="0" dirty="0">
                <a:solidFill>
                  <a:srgbClr val="004B85"/>
                </a:solidFill>
                <a:latin typeface="Calibri" panose="020F0502020204030204" pitchFamily="34" charset="0"/>
                <a:cs typeface="Calibri" panose="020F0502020204030204" pitchFamily="34" charset="0"/>
              </a:rPr>
              <a:t>ust be present to win)</a:t>
            </a:r>
          </a:p>
        </p:txBody>
      </p:sp>
    </p:spTree>
    <p:extLst>
      <p:ext uri="{BB962C8B-B14F-4D97-AF65-F5344CB8AC3E}">
        <p14:creationId xmlns:p14="http://schemas.microsoft.com/office/powerpoint/2010/main" val="3285564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EFCFA-F38C-FEE9-332E-30FD476092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C9E9D3-2C55-4A65-35F1-FDD731A6FDED}"/>
              </a:ext>
            </a:extLst>
          </p:cNvPr>
          <p:cNvSpPr>
            <a:spLocks noGrp="1"/>
          </p:cNvSpPr>
          <p:nvPr>
            <p:ph type="title"/>
          </p:nvPr>
        </p:nvSpPr>
        <p:spPr>
          <a:xfrm>
            <a:off x="446872" y="1719808"/>
            <a:ext cx="3296109" cy="994172"/>
          </a:xfrm>
        </p:spPr>
        <p:txBody>
          <a:bodyPr>
            <a:normAutofit fontScale="90000"/>
          </a:bodyPr>
          <a:lstStyle/>
          <a:p>
            <a:r>
              <a:rPr lang="en-US" dirty="0">
                <a:solidFill>
                  <a:srgbClr val="004B85"/>
                </a:solidFill>
                <a:latin typeface="Tw Cen MT Condensed Extra Bold" panose="020B0803020202020204" pitchFamily="34" charset="0"/>
              </a:rPr>
              <a:t>Business Continuity Framework</a:t>
            </a:r>
          </a:p>
        </p:txBody>
      </p:sp>
      <p:sp>
        <p:nvSpPr>
          <p:cNvPr id="6" name="Rectangle 5">
            <a:extLst>
              <a:ext uri="{FF2B5EF4-FFF2-40B4-BE49-F238E27FC236}">
                <a16:creationId xmlns:a16="http://schemas.microsoft.com/office/drawing/2014/main" id="{B68F9D54-8B7A-CF6C-196E-10AC40227EE1}"/>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601B2DA1-E42A-CB1B-A6FF-13C90B03DB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2"/>
            <a:ext cx="2751526" cy="338639"/>
          </a:xfrm>
          <a:prstGeom prst="rect">
            <a:avLst/>
          </a:prstGeom>
        </p:spPr>
      </p:pic>
      <p:sp>
        <p:nvSpPr>
          <p:cNvPr id="10" name="TextBox 9">
            <a:extLst>
              <a:ext uri="{FF2B5EF4-FFF2-40B4-BE49-F238E27FC236}">
                <a16:creationId xmlns:a16="http://schemas.microsoft.com/office/drawing/2014/main" id="{1B908018-7FFC-91B2-9514-B38B05C3935F}"/>
              </a:ext>
            </a:extLst>
          </p:cNvPr>
          <p:cNvSpPr txBox="1"/>
          <p:nvPr/>
        </p:nvSpPr>
        <p:spPr>
          <a:xfrm>
            <a:off x="154642" y="4573406"/>
            <a:ext cx="1726895" cy="415498"/>
          </a:xfrm>
          <a:prstGeom prst="rect">
            <a:avLst/>
          </a:prstGeom>
          <a:noFill/>
        </p:spPr>
        <p:txBody>
          <a:bodyPr wrap="square" rtlCol="0">
            <a:spAutoFit/>
          </a:bodyPr>
          <a:lstStyle/>
          <a:p>
            <a:pPr defTabSz="685783">
              <a:defRPr/>
            </a:pPr>
            <a:r>
              <a:rPr lang="en-US" sz="2100" dirty="0">
                <a:solidFill>
                  <a:prstClr val="white"/>
                </a:solidFill>
                <a:latin typeface="Calibri Light" panose="020F0302020204030204"/>
              </a:rPr>
              <a:t>csdpool.org</a:t>
            </a:r>
          </a:p>
        </p:txBody>
      </p:sp>
      <p:pic>
        <p:nvPicPr>
          <p:cNvPr id="11" name="Content Placeholder 4">
            <a:extLst>
              <a:ext uri="{FF2B5EF4-FFF2-40B4-BE49-F238E27FC236}">
                <a16:creationId xmlns:a16="http://schemas.microsoft.com/office/drawing/2014/main" id="{5D0DF340-27DE-5890-521A-9FCB6FA03229}"/>
              </a:ext>
            </a:extLst>
          </p:cNvPr>
          <p:cNvPicPr>
            <a:picLocks noGrp="1" noChangeAspect="1"/>
          </p:cNvPicPr>
          <p:nvPr>
            <p:ph idx="1"/>
          </p:nvPr>
        </p:nvPicPr>
        <p:blipFill>
          <a:blip r:embed="rId4"/>
          <a:srcRect l="9746" r="9723"/>
          <a:stretch>
            <a:fillRect/>
          </a:stretch>
        </p:blipFill>
        <p:spPr>
          <a:xfrm>
            <a:off x="3962400" y="133350"/>
            <a:ext cx="5029201" cy="4191000"/>
          </a:xfrm>
          <a:prstGeom prst="rect">
            <a:avLst/>
          </a:prstGeom>
        </p:spPr>
      </p:pic>
    </p:spTree>
    <p:extLst>
      <p:ext uri="{BB962C8B-B14F-4D97-AF65-F5344CB8AC3E}">
        <p14:creationId xmlns:p14="http://schemas.microsoft.com/office/powerpoint/2010/main" val="1756689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3FE07-A6F8-CBCD-8E09-FC7CDBFBE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C862FA-B942-D157-D49B-289F4361F04E}"/>
              </a:ext>
            </a:extLst>
          </p:cNvPr>
          <p:cNvSpPr>
            <a:spLocks noGrp="1"/>
          </p:cNvSpPr>
          <p:nvPr>
            <p:ph type="title"/>
          </p:nvPr>
        </p:nvSpPr>
        <p:spPr/>
        <p:txBody>
          <a:bodyPr/>
          <a:lstStyle/>
          <a:p>
            <a:r>
              <a:rPr lang="en-US" dirty="0">
                <a:solidFill>
                  <a:srgbClr val="004B85"/>
                </a:solidFill>
                <a:latin typeface="Tw Cen MT Condensed Extra Bold" panose="020B0803020202020204" pitchFamily="34" charset="0"/>
              </a:rPr>
              <a:t>Example</a:t>
            </a:r>
          </a:p>
        </p:txBody>
      </p:sp>
      <p:sp>
        <p:nvSpPr>
          <p:cNvPr id="4" name="Subtitle 2">
            <a:extLst>
              <a:ext uri="{FF2B5EF4-FFF2-40B4-BE49-F238E27FC236}">
                <a16:creationId xmlns:a16="http://schemas.microsoft.com/office/drawing/2014/main" id="{1EC56ACC-1F8B-762C-330B-61F858E13553}"/>
              </a:ext>
            </a:extLst>
          </p:cNvPr>
          <p:cNvSpPr txBox="1">
            <a:spLocks/>
          </p:cNvSpPr>
          <p:nvPr/>
        </p:nvSpPr>
        <p:spPr>
          <a:xfrm>
            <a:off x="628651" y="968225"/>
            <a:ext cx="6632762" cy="285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783">
              <a:buNone/>
              <a:defRPr/>
            </a:pPr>
            <a:r>
              <a:rPr lang="en-US" sz="1350" i="1" dirty="0">
                <a:solidFill>
                  <a:srgbClr val="004B85"/>
                </a:solidFill>
                <a:latin typeface="Calibri" panose="020F0502020204030204" pitchFamily="34" charset="0"/>
                <a:cs typeface="Calibri" panose="020F0502020204030204" pitchFamily="34" charset="0"/>
              </a:rPr>
              <a:t>38</a:t>
            </a:r>
            <a:r>
              <a:rPr lang="en-US" sz="1350" i="1" baseline="30000" dirty="0">
                <a:solidFill>
                  <a:srgbClr val="004B85"/>
                </a:solidFill>
                <a:latin typeface="Calibri" panose="020F0502020204030204" pitchFamily="34" charset="0"/>
                <a:cs typeface="Calibri" panose="020F0502020204030204" pitchFamily="34" charset="0"/>
              </a:rPr>
              <a:t>th</a:t>
            </a:r>
            <a:r>
              <a:rPr lang="en-US" sz="1350" i="1" dirty="0">
                <a:solidFill>
                  <a:srgbClr val="004B85"/>
                </a:solidFill>
                <a:latin typeface="Calibri" panose="020F0502020204030204" pitchFamily="34" charset="0"/>
                <a:cs typeface="Calibri" panose="020F0502020204030204" pitchFamily="34" charset="0"/>
              </a:rPr>
              <a:t> Annual CSD Pool Membership Meeting</a:t>
            </a:r>
            <a:endParaRPr lang="en-US" sz="2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2A06ED7-4289-9105-4868-EA56D4FC5E85}"/>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D31FDAD2-2F0D-14E3-5971-3DC6052EB1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2"/>
            <a:ext cx="2751526" cy="338639"/>
          </a:xfrm>
          <a:prstGeom prst="rect">
            <a:avLst/>
          </a:prstGeom>
        </p:spPr>
      </p:pic>
      <p:sp>
        <p:nvSpPr>
          <p:cNvPr id="10" name="TextBox 9">
            <a:extLst>
              <a:ext uri="{FF2B5EF4-FFF2-40B4-BE49-F238E27FC236}">
                <a16:creationId xmlns:a16="http://schemas.microsoft.com/office/drawing/2014/main" id="{0FD76E2A-8ED3-69BD-DC33-B82735B0745B}"/>
              </a:ext>
            </a:extLst>
          </p:cNvPr>
          <p:cNvSpPr txBox="1"/>
          <p:nvPr/>
        </p:nvSpPr>
        <p:spPr>
          <a:xfrm>
            <a:off x="154642" y="4573406"/>
            <a:ext cx="1726895" cy="415498"/>
          </a:xfrm>
          <a:prstGeom prst="rect">
            <a:avLst/>
          </a:prstGeom>
          <a:noFill/>
        </p:spPr>
        <p:txBody>
          <a:bodyPr wrap="square" rtlCol="0">
            <a:spAutoFit/>
          </a:bodyPr>
          <a:lstStyle/>
          <a:p>
            <a:pPr defTabSz="685783">
              <a:defRPr/>
            </a:pPr>
            <a:r>
              <a:rPr lang="en-US" sz="2100" dirty="0">
                <a:solidFill>
                  <a:prstClr val="white"/>
                </a:solidFill>
                <a:latin typeface="Calibri Light" panose="020F0302020204030204"/>
              </a:rPr>
              <a:t>csdpool.org</a:t>
            </a:r>
          </a:p>
        </p:txBody>
      </p:sp>
      <p:sp>
        <p:nvSpPr>
          <p:cNvPr id="14" name="Content Placeholder 2">
            <a:extLst>
              <a:ext uri="{FF2B5EF4-FFF2-40B4-BE49-F238E27FC236}">
                <a16:creationId xmlns:a16="http://schemas.microsoft.com/office/drawing/2014/main" id="{9BCA7538-FAE8-9481-9771-8C0028FD2E50}"/>
              </a:ext>
            </a:extLst>
          </p:cNvPr>
          <p:cNvSpPr>
            <a:spLocks noGrp="1"/>
          </p:cNvSpPr>
          <p:nvPr>
            <p:ph idx="1"/>
          </p:nvPr>
        </p:nvSpPr>
        <p:spPr>
          <a:xfrm>
            <a:off x="628649" y="1276351"/>
            <a:ext cx="7886699" cy="3011804"/>
          </a:xfrm>
        </p:spPr>
        <p:txBody>
          <a:bodyPr>
            <a:normAutofit/>
          </a:bodyPr>
          <a:lstStyle/>
          <a:p>
            <a:pPr>
              <a:buClr>
                <a:srgbClr val="004B85"/>
              </a:buClr>
              <a:defRPr/>
            </a:pPr>
            <a:r>
              <a:rPr lang="en-US" sz="1800" dirty="0">
                <a:solidFill>
                  <a:srgbClr val="004B85"/>
                </a:solidFill>
                <a:latin typeface="Calibri" panose="020F0502020204030204" pitchFamily="34" charset="0"/>
                <a:cs typeface="Calibri" panose="020F0502020204030204" pitchFamily="34" charset="0"/>
              </a:rPr>
              <a:t>What is Our Entity Type?</a:t>
            </a:r>
          </a:p>
          <a:p>
            <a:pPr lvl="1">
              <a:buClr>
                <a:srgbClr val="004B85"/>
              </a:buClr>
              <a:defRPr/>
            </a:pPr>
            <a:r>
              <a:rPr lang="en-US" sz="1500" dirty="0">
                <a:solidFill>
                  <a:srgbClr val="004B85"/>
                </a:solidFill>
                <a:latin typeface="Calibri" panose="020F0502020204030204" pitchFamily="34" charset="0"/>
                <a:cs typeface="Calibri" panose="020F0502020204030204" pitchFamily="34" charset="0"/>
              </a:rPr>
              <a:t>Fire and EMS Services</a:t>
            </a:r>
          </a:p>
          <a:p>
            <a:pPr lvl="1">
              <a:buClr>
                <a:srgbClr val="004B85"/>
              </a:buClr>
              <a:defRPr/>
            </a:pPr>
            <a:r>
              <a:rPr lang="en-US" sz="1500" dirty="0">
                <a:solidFill>
                  <a:srgbClr val="004B85"/>
                </a:solidFill>
                <a:latin typeface="Calibri" panose="020F0502020204030204" pitchFamily="34" charset="0"/>
                <a:cs typeface="Calibri" panose="020F0502020204030204" pitchFamily="34" charset="0"/>
              </a:rPr>
              <a:t>Water &amp; Sanitation</a:t>
            </a:r>
          </a:p>
          <a:p>
            <a:pPr lvl="1">
              <a:buClr>
                <a:srgbClr val="004B85"/>
              </a:buClr>
              <a:defRPr/>
            </a:pPr>
            <a:r>
              <a:rPr lang="en-US" sz="1500" dirty="0">
                <a:solidFill>
                  <a:srgbClr val="004B85"/>
                </a:solidFill>
                <a:latin typeface="Calibri" panose="020F0502020204030204" pitchFamily="34" charset="0"/>
                <a:cs typeface="Calibri" panose="020F0502020204030204" pitchFamily="34" charset="0"/>
              </a:rPr>
              <a:t>Health Services</a:t>
            </a:r>
          </a:p>
          <a:p>
            <a:pPr>
              <a:buClr>
                <a:srgbClr val="004B85"/>
              </a:buClr>
              <a:defRPr/>
            </a:pPr>
            <a:r>
              <a:rPr lang="en-US" sz="1800" dirty="0">
                <a:solidFill>
                  <a:srgbClr val="004B85"/>
                </a:solidFill>
                <a:latin typeface="Calibri" panose="020F0502020204030204" pitchFamily="34" charset="0"/>
                <a:cs typeface="Calibri" panose="020F0502020204030204" pitchFamily="34" charset="0"/>
              </a:rPr>
              <a:t>What is Our Disturbance?</a:t>
            </a:r>
          </a:p>
          <a:p>
            <a:pPr lvl="1">
              <a:buClr>
                <a:srgbClr val="004B85"/>
              </a:buClr>
              <a:defRPr/>
            </a:pPr>
            <a:r>
              <a:rPr lang="en-US" sz="1500" dirty="0">
                <a:solidFill>
                  <a:srgbClr val="004B85"/>
                </a:solidFill>
                <a:latin typeface="Calibri" panose="020F0502020204030204" pitchFamily="34" charset="0"/>
                <a:cs typeface="Calibri" panose="020F0502020204030204" pitchFamily="34" charset="0"/>
              </a:rPr>
              <a:t>Natural Disaster</a:t>
            </a:r>
          </a:p>
          <a:p>
            <a:pPr lvl="1">
              <a:buClr>
                <a:srgbClr val="004B85"/>
              </a:buClr>
              <a:defRPr/>
            </a:pPr>
            <a:r>
              <a:rPr lang="en-US" sz="1500" dirty="0">
                <a:solidFill>
                  <a:srgbClr val="004B85"/>
                </a:solidFill>
                <a:latin typeface="Calibri" panose="020F0502020204030204" pitchFamily="34" charset="0"/>
                <a:cs typeface="Calibri" panose="020F0502020204030204" pitchFamily="34" charset="0"/>
              </a:rPr>
              <a:t>Cyber Attack</a:t>
            </a:r>
          </a:p>
          <a:p>
            <a:pPr lvl="1">
              <a:buClr>
                <a:srgbClr val="004B85"/>
              </a:buClr>
              <a:defRPr/>
            </a:pPr>
            <a:r>
              <a:rPr lang="en-US" sz="1500" dirty="0">
                <a:solidFill>
                  <a:srgbClr val="004B85"/>
                </a:solidFill>
                <a:latin typeface="Calibri" panose="020F0502020204030204" pitchFamily="34" charset="0"/>
                <a:cs typeface="Calibri" panose="020F0502020204030204" pitchFamily="34" charset="0"/>
              </a:rPr>
              <a:t>Theft</a:t>
            </a:r>
          </a:p>
          <a:p>
            <a:pPr marL="0" indent="0">
              <a:buNone/>
            </a:pPr>
            <a:endParaRPr lang="en-US" dirty="0">
              <a:solidFill>
                <a:srgbClr val="004B85"/>
              </a:solidFill>
            </a:endParaRPr>
          </a:p>
        </p:txBody>
      </p:sp>
      <p:pic>
        <p:nvPicPr>
          <p:cNvPr id="16" name="Picture 15" descr="A large crack in the road&#10;&#10;AI-generated content may be incorrect.">
            <a:extLst>
              <a:ext uri="{FF2B5EF4-FFF2-40B4-BE49-F238E27FC236}">
                <a16:creationId xmlns:a16="http://schemas.microsoft.com/office/drawing/2014/main" id="{57DCEF35-ED25-D55B-9C8D-C3B157D92059}"/>
              </a:ext>
            </a:extLst>
          </p:cNvPr>
          <p:cNvPicPr>
            <a:picLocks noChangeAspect="1"/>
          </p:cNvPicPr>
          <p:nvPr/>
        </p:nvPicPr>
        <p:blipFill>
          <a:blip r:embed="rId4" cstate="print">
            <a:extLst>
              <a:ext uri="{28A0092B-C50C-407E-A947-70E740481C1C}">
                <a14:useLocalDpi xmlns:a14="http://schemas.microsoft.com/office/drawing/2010/main" val="0"/>
              </a:ext>
            </a:extLst>
          </a:blip>
          <a:srcRect l="15321" r="15386"/>
          <a:stretch>
            <a:fillRect/>
          </a:stretch>
        </p:blipFill>
        <p:spPr>
          <a:xfrm>
            <a:off x="4571998" y="0"/>
            <a:ext cx="4572002" cy="4398802"/>
          </a:xfrm>
          <a:prstGeom prst="rect">
            <a:avLst/>
          </a:prstGeom>
        </p:spPr>
      </p:pic>
    </p:spTree>
    <p:extLst>
      <p:ext uri="{BB962C8B-B14F-4D97-AF65-F5344CB8AC3E}">
        <p14:creationId xmlns:p14="http://schemas.microsoft.com/office/powerpoint/2010/main" val="3221647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0597ED-643B-C82E-3753-DBA2874A49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2A6223-1334-E8E2-BEE2-F71168BA56BB}"/>
              </a:ext>
            </a:extLst>
          </p:cNvPr>
          <p:cNvSpPr>
            <a:spLocks noGrp="1"/>
          </p:cNvSpPr>
          <p:nvPr>
            <p:ph type="title"/>
          </p:nvPr>
        </p:nvSpPr>
        <p:spPr/>
        <p:txBody>
          <a:bodyPr/>
          <a:lstStyle/>
          <a:p>
            <a:r>
              <a:rPr lang="en-US" dirty="0">
                <a:solidFill>
                  <a:srgbClr val="004B85"/>
                </a:solidFill>
                <a:latin typeface="Tw Cen MT Condensed Extra Bold" panose="020B0803020202020204" pitchFamily="34" charset="0"/>
              </a:rPr>
              <a:t>Resources</a:t>
            </a:r>
          </a:p>
        </p:txBody>
      </p:sp>
      <p:sp>
        <p:nvSpPr>
          <p:cNvPr id="4" name="Subtitle 2">
            <a:extLst>
              <a:ext uri="{FF2B5EF4-FFF2-40B4-BE49-F238E27FC236}">
                <a16:creationId xmlns:a16="http://schemas.microsoft.com/office/drawing/2014/main" id="{1B3CF783-4630-520D-A0D6-2EB3AE714FE6}"/>
              </a:ext>
            </a:extLst>
          </p:cNvPr>
          <p:cNvSpPr txBox="1">
            <a:spLocks/>
          </p:cNvSpPr>
          <p:nvPr/>
        </p:nvSpPr>
        <p:spPr>
          <a:xfrm>
            <a:off x="628651" y="968225"/>
            <a:ext cx="6632762" cy="285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783">
              <a:buNone/>
              <a:defRPr/>
            </a:pPr>
            <a:r>
              <a:rPr lang="en-US" sz="1350" i="1" dirty="0">
                <a:solidFill>
                  <a:srgbClr val="004B85"/>
                </a:solidFill>
                <a:latin typeface="Calibri" panose="020F0502020204030204" pitchFamily="34" charset="0"/>
                <a:cs typeface="Calibri" panose="020F0502020204030204" pitchFamily="34" charset="0"/>
              </a:rPr>
              <a:t>38</a:t>
            </a:r>
            <a:r>
              <a:rPr lang="en-US" sz="1350" i="1" baseline="30000" dirty="0">
                <a:solidFill>
                  <a:srgbClr val="004B85"/>
                </a:solidFill>
                <a:latin typeface="Calibri" panose="020F0502020204030204" pitchFamily="34" charset="0"/>
                <a:cs typeface="Calibri" panose="020F0502020204030204" pitchFamily="34" charset="0"/>
              </a:rPr>
              <a:t>th</a:t>
            </a:r>
            <a:r>
              <a:rPr lang="en-US" sz="1350" i="1" dirty="0">
                <a:solidFill>
                  <a:srgbClr val="004B85"/>
                </a:solidFill>
                <a:latin typeface="Calibri" panose="020F0502020204030204" pitchFamily="34" charset="0"/>
                <a:cs typeface="Calibri" panose="020F0502020204030204" pitchFamily="34" charset="0"/>
              </a:rPr>
              <a:t> Annual CSD Pool Membership Meeting</a:t>
            </a:r>
            <a:endParaRPr lang="en-US" sz="21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B797933B-2800-21BD-346D-89F3AA516CD0}"/>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783">
              <a:defRPr/>
            </a:pPr>
            <a:endParaRPr lang="en-US" sz="135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1AB51BAB-2FD3-7985-3438-E18204F8CB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2"/>
            <a:ext cx="2751526" cy="338639"/>
          </a:xfrm>
          <a:prstGeom prst="rect">
            <a:avLst/>
          </a:prstGeom>
        </p:spPr>
      </p:pic>
      <p:sp>
        <p:nvSpPr>
          <p:cNvPr id="10" name="TextBox 9">
            <a:extLst>
              <a:ext uri="{FF2B5EF4-FFF2-40B4-BE49-F238E27FC236}">
                <a16:creationId xmlns:a16="http://schemas.microsoft.com/office/drawing/2014/main" id="{D22ED364-2E23-85EB-0779-F184C0BE54A7}"/>
              </a:ext>
            </a:extLst>
          </p:cNvPr>
          <p:cNvSpPr txBox="1"/>
          <p:nvPr/>
        </p:nvSpPr>
        <p:spPr>
          <a:xfrm>
            <a:off x="154642" y="4573406"/>
            <a:ext cx="1726895" cy="415498"/>
          </a:xfrm>
          <a:prstGeom prst="rect">
            <a:avLst/>
          </a:prstGeom>
          <a:noFill/>
        </p:spPr>
        <p:txBody>
          <a:bodyPr wrap="square" rtlCol="0">
            <a:spAutoFit/>
          </a:bodyPr>
          <a:lstStyle/>
          <a:p>
            <a:pPr defTabSz="685783">
              <a:defRPr/>
            </a:pPr>
            <a:r>
              <a:rPr lang="en-US" sz="2100" dirty="0">
                <a:solidFill>
                  <a:prstClr val="white"/>
                </a:solidFill>
                <a:latin typeface="Calibri Light" panose="020F0302020204030204"/>
              </a:rPr>
              <a:t>csdpool.org</a:t>
            </a:r>
          </a:p>
        </p:txBody>
      </p:sp>
      <p:pic>
        <p:nvPicPr>
          <p:cNvPr id="1026" name="Picture 2" descr="FEMA Logo, symbol, meaning, history, PNG, brand">
            <a:extLst>
              <a:ext uri="{FF2B5EF4-FFF2-40B4-BE49-F238E27FC236}">
                <a16:creationId xmlns:a16="http://schemas.microsoft.com/office/drawing/2014/main" id="{F1866FCE-175D-6728-8047-8F250212451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080" t="72563" b="150"/>
          <a:stretch>
            <a:fillRect/>
          </a:stretch>
        </p:blipFill>
        <p:spPr bwMode="auto">
          <a:xfrm>
            <a:off x="2049828" y="3056429"/>
            <a:ext cx="2483613" cy="4830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eparis Streamline Planning, Risks, Communications, and Continuity All ...">
            <a:extLst>
              <a:ext uri="{FF2B5EF4-FFF2-40B4-BE49-F238E27FC236}">
                <a16:creationId xmlns:a16="http://schemas.microsoft.com/office/drawing/2014/main" id="{C5FAB6F6-3794-0055-BCAC-2EC854E21D3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2028" y="2891376"/>
            <a:ext cx="2913273" cy="8131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EMA Logo, symbol, meaning, history, PNG, brand">
            <a:extLst>
              <a:ext uri="{FF2B5EF4-FFF2-40B4-BE49-F238E27FC236}">
                <a16:creationId xmlns:a16="http://schemas.microsoft.com/office/drawing/2014/main" id="{561A12A4-C81E-2625-C265-0B9918817FC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8213" r="26102" b="29860"/>
          <a:stretch>
            <a:fillRect/>
          </a:stretch>
        </p:blipFill>
        <p:spPr bwMode="auto">
          <a:xfrm>
            <a:off x="594318" y="2623593"/>
            <a:ext cx="1546400" cy="13354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A blue and black logo&#10;&#10;AI-generated content may be incorrect.">
            <a:extLst>
              <a:ext uri="{FF2B5EF4-FFF2-40B4-BE49-F238E27FC236}">
                <a16:creationId xmlns:a16="http://schemas.microsoft.com/office/drawing/2014/main" id="{28CBD2AE-6D78-735E-4BA5-DB73A170736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82525" y="1466009"/>
            <a:ext cx="2080856" cy="1157583"/>
          </a:xfrm>
          <a:prstGeom prst="rect">
            <a:avLst/>
          </a:prstGeom>
        </p:spPr>
      </p:pic>
    </p:spTree>
    <p:extLst>
      <p:ext uri="{BB962C8B-B14F-4D97-AF65-F5344CB8AC3E}">
        <p14:creationId xmlns:p14="http://schemas.microsoft.com/office/powerpoint/2010/main" val="1303512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1C33E-7E52-8449-DA34-A8A72FCC5F76}"/>
            </a:ext>
          </a:extLst>
        </p:cNvPr>
        <p:cNvGrpSpPr/>
        <p:nvPr/>
      </p:nvGrpSpPr>
      <p:grpSpPr>
        <a:xfrm>
          <a:off x="0" y="0"/>
          <a:ext cx="0" cy="0"/>
          <a:chOff x="0" y="0"/>
          <a:chExt cx="0" cy="0"/>
        </a:xfrm>
      </p:grpSpPr>
      <p:pic>
        <p:nvPicPr>
          <p:cNvPr id="3" name="Picture 6" descr="Question Mark PNG Transparent Images | PNG All">
            <a:extLst>
              <a:ext uri="{FF2B5EF4-FFF2-40B4-BE49-F238E27FC236}">
                <a16:creationId xmlns:a16="http://schemas.microsoft.com/office/drawing/2014/main" id="{E3708A6D-53A8-62C4-9D3B-4276570C8E91}"/>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2440173" y="1663693"/>
            <a:ext cx="4263654" cy="2533730"/>
          </a:xfrm>
          <a:prstGeom prst="rect">
            <a:avLst/>
          </a:prstGeom>
          <a:noFill/>
          <a:effectLst>
            <a:outerShdw blurRad="50800" dist="50800" dir="5400000" algn="ctr" rotWithShape="0">
              <a:srgbClr val="000000"/>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72DCB87-EE42-B3F3-C2AB-99C44C588FA8}"/>
              </a:ext>
            </a:extLst>
          </p:cNvPr>
          <p:cNvSpPr>
            <a:spLocks noGrp="1"/>
          </p:cNvSpPr>
          <p:nvPr>
            <p:ph type="ctrTitle"/>
          </p:nvPr>
        </p:nvSpPr>
        <p:spPr>
          <a:xfrm>
            <a:off x="154641" y="694061"/>
            <a:ext cx="8834718" cy="1037287"/>
          </a:xfrm>
        </p:spPr>
        <p:txBody>
          <a:bodyPr>
            <a:noAutofit/>
          </a:bodyPr>
          <a:lstStyle/>
          <a:p>
            <a:r>
              <a:rPr lang="en-US" sz="6000" b="1" dirty="0">
                <a:solidFill>
                  <a:srgbClr val="004B85"/>
                </a:solidFill>
                <a:latin typeface="Tw Cen MT Condensed Extra Bold" panose="020B0803020202020204" pitchFamily="34" charset="0"/>
              </a:rPr>
              <a:t>Questions?</a:t>
            </a:r>
            <a:endParaRPr lang="en-US" sz="6000" dirty="0">
              <a:solidFill>
                <a:srgbClr val="004B85"/>
              </a:solidFill>
              <a:latin typeface="Tw Cen MT Condensed Extra Bold" panose="020B0803020202020204" pitchFamily="34" charset="0"/>
              <a:ea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CE5283F3-90E2-0CDF-73B8-C96BAA53071C}"/>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578E8650-54D7-0482-CD6C-6648455EE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1"/>
            <a:ext cx="2751526" cy="338639"/>
          </a:xfrm>
          <a:prstGeom prst="rect">
            <a:avLst/>
          </a:prstGeom>
        </p:spPr>
      </p:pic>
      <p:sp>
        <p:nvSpPr>
          <p:cNvPr id="4" name="TextBox 3">
            <a:extLst>
              <a:ext uri="{FF2B5EF4-FFF2-40B4-BE49-F238E27FC236}">
                <a16:creationId xmlns:a16="http://schemas.microsoft.com/office/drawing/2014/main" id="{47637FFB-75E8-6664-3AFE-3EF26D38811D}"/>
              </a:ext>
            </a:extLst>
          </p:cNvPr>
          <p:cNvSpPr txBox="1"/>
          <p:nvPr/>
        </p:nvSpPr>
        <p:spPr>
          <a:xfrm>
            <a:off x="154641" y="4573406"/>
            <a:ext cx="1726895" cy="415498"/>
          </a:xfrm>
          <a:prstGeom prst="rect">
            <a:avLst/>
          </a:prstGeom>
          <a:noFill/>
        </p:spPr>
        <p:txBody>
          <a:bodyPr wrap="square" rtlCol="0">
            <a:spAutoFit/>
          </a:bodyPr>
          <a:lstStyle/>
          <a:p>
            <a:r>
              <a:rPr lang="en-US" sz="2100" dirty="0">
                <a:solidFill>
                  <a:schemeClr val="bg1"/>
                </a:solidFill>
                <a:latin typeface="+mj-lt"/>
              </a:rPr>
              <a:t>csdpool.org</a:t>
            </a:r>
          </a:p>
        </p:txBody>
      </p:sp>
    </p:spTree>
    <p:extLst>
      <p:ext uri="{BB962C8B-B14F-4D97-AF65-F5344CB8AC3E}">
        <p14:creationId xmlns:p14="http://schemas.microsoft.com/office/powerpoint/2010/main" val="2068412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0E7DDA-BA27-EB3D-C7F0-3E7B73202F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ED97D-4ABB-C8E4-A191-B64C37658BA7}"/>
              </a:ext>
            </a:extLst>
          </p:cNvPr>
          <p:cNvSpPr>
            <a:spLocks noGrp="1"/>
          </p:cNvSpPr>
          <p:nvPr>
            <p:ph type="title"/>
          </p:nvPr>
        </p:nvSpPr>
        <p:spPr/>
        <p:txBody>
          <a:bodyPr/>
          <a:lstStyle/>
          <a:p>
            <a:r>
              <a:rPr lang="en-US" dirty="0">
                <a:solidFill>
                  <a:srgbClr val="004B85"/>
                </a:solidFill>
                <a:latin typeface="Tw Cen MT Condensed Extra Bold" panose="020B0803020202020204" pitchFamily="34" charset="0"/>
              </a:rPr>
              <a:t>Mid-Year Review &amp; Insurance Market Update</a:t>
            </a:r>
          </a:p>
        </p:txBody>
      </p:sp>
      <p:sp>
        <p:nvSpPr>
          <p:cNvPr id="3" name="Content Placeholder 2">
            <a:extLst>
              <a:ext uri="{FF2B5EF4-FFF2-40B4-BE49-F238E27FC236}">
                <a16:creationId xmlns:a16="http://schemas.microsoft.com/office/drawing/2014/main" id="{27237AE4-9024-F88D-A8A1-C8B930414D3B}"/>
              </a:ext>
            </a:extLst>
          </p:cNvPr>
          <p:cNvSpPr>
            <a:spLocks noGrp="1"/>
          </p:cNvSpPr>
          <p:nvPr>
            <p:ph idx="1"/>
          </p:nvPr>
        </p:nvSpPr>
        <p:spPr>
          <a:xfrm>
            <a:off x="628648" y="1276350"/>
            <a:ext cx="8210551" cy="3011804"/>
          </a:xfrm>
        </p:spPr>
        <p:txBody>
          <a:bodyPr>
            <a:normAutofit lnSpcReduction="10000"/>
          </a:bodyPr>
          <a:lstStyle/>
          <a:p>
            <a:pPr>
              <a:buClr>
                <a:srgbClr val="004B85"/>
              </a:buClr>
              <a:defRPr/>
            </a:pPr>
            <a:r>
              <a:rPr lang="en-US" sz="1800" dirty="0">
                <a:solidFill>
                  <a:srgbClr val="004B85"/>
                </a:solidFill>
                <a:latin typeface="Calibri" panose="020F0502020204030204" pitchFamily="34" charset="0"/>
                <a:cs typeface="Calibri" panose="020F0502020204030204" pitchFamily="34" charset="0"/>
              </a:rPr>
              <a:t>2025 YTD – Approx. 2,335 members and Gross Contribution $56 MM (16% increase)</a:t>
            </a:r>
          </a:p>
          <a:p>
            <a:pPr>
              <a:buClr>
                <a:srgbClr val="004B85"/>
              </a:buClr>
              <a:defRPr/>
            </a:pPr>
            <a:r>
              <a:rPr lang="en-US" sz="1800" dirty="0">
                <a:solidFill>
                  <a:srgbClr val="004B85"/>
                </a:solidFill>
                <a:latin typeface="Calibri" panose="020F0502020204030204" pitchFamily="34" charset="0"/>
                <a:cs typeface="Calibri" panose="020F0502020204030204" pitchFamily="34" charset="0"/>
              </a:rPr>
              <a:t>Positive YTD Net Income of $2.5MM – Favorable Property &amp; Liability losses with positive Workers’ Compensation results due to fewer Indemnity claims</a:t>
            </a:r>
          </a:p>
          <a:p>
            <a:pPr lvl="1">
              <a:buClr>
                <a:srgbClr val="004B85"/>
              </a:buClr>
              <a:defRPr/>
            </a:pPr>
            <a:r>
              <a:rPr lang="en-US" sz="1600" dirty="0">
                <a:solidFill>
                  <a:srgbClr val="004B85"/>
                </a:solidFill>
                <a:latin typeface="Calibri" panose="020F0502020204030204" pitchFamily="34" charset="0"/>
                <a:cs typeface="Calibri" panose="020F0502020204030204" pitchFamily="34" charset="0"/>
              </a:rPr>
              <a:t>Fewer high dollar indemnity claims contributing to better WC performance</a:t>
            </a:r>
          </a:p>
          <a:p>
            <a:pPr lvl="1">
              <a:buClr>
                <a:srgbClr val="004B85"/>
              </a:buClr>
              <a:defRPr/>
            </a:pPr>
            <a:r>
              <a:rPr lang="en-US" sz="1600" dirty="0">
                <a:solidFill>
                  <a:srgbClr val="004B85"/>
                </a:solidFill>
                <a:latin typeface="Calibri" panose="020F0502020204030204" pitchFamily="34" charset="0"/>
                <a:cs typeface="Calibri" panose="020F0502020204030204" pitchFamily="34" charset="0"/>
              </a:rPr>
              <a:t>Continued rate stabilization favors members with limited rate increases per Board rate stabilization policy</a:t>
            </a:r>
          </a:p>
          <a:p>
            <a:pPr lvl="1">
              <a:buClr>
                <a:srgbClr val="004B85"/>
              </a:buClr>
              <a:defRPr/>
            </a:pPr>
            <a:r>
              <a:rPr lang="en-US" sz="1600" dirty="0">
                <a:solidFill>
                  <a:srgbClr val="004B85"/>
                </a:solidFill>
                <a:latin typeface="Calibri" panose="020F0502020204030204" pitchFamily="34" charset="0"/>
                <a:cs typeface="Calibri" panose="020F0502020204030204" pitchFamily="34" charset="0"/>
              </a:rPr>
              <a:t>Both programs returning to positive performance</a:t>
            </a:r>
          </a:p>
          <a:p>
            <a:pPr>
              <a:buClr>
                <a:srgbClr val="004B85"/>
              </a:buClr>
              <a:defRPr/>
            </a:pPr>
            <a:r>
              <a:rPr lang="en-US" sz="1800" dirty="0">
                <a:solidFill>
                  <a:srgbClr val="004B85"/>
                </a:solidFill>
                <a:latin typeface="Calibri" panose="020F0502020204030204" pitchFamily="34" charset="0"/>
                <a:cs typeface="Calibri" panose="020F0502020204030204" pitchFamily="34" charset="0"/>
              </a:rPr>
              <a:t>Financial Strength</a:t>
            </a:r>
          </a:p>
          <a:p>
            <a:pPr lvl="1">
              <a:buClr>
                <a:srgbClr val="004B85"/>
              </a:buClr>
              <a:defRPr/>
            </a:pPr>
            <a:r>
              <a:rPr lang="en-US" sz="1600" dirty="0">
                <a:solidFill>
                  <a:srgbClr val="004B85"/>
                </a:solidFill>
                <a:latin typeface="Calibri" panose="020F0502020204030204" pitchFamily="34" charset="0"/>
                <a:cs typeface="Calibri" panose="020F0502020204030204" pitchFamily="34" charset="0"/>
              </a:rPr>
              <a:t>Financial ratios available; strain on financial ratios moderated due to achieving rates more equitable</a:t>
            </a:r>
          </a:p>
          <a:p>
            <a:pPr lvl="1">
              <a:buClr>
                <a:srgbClr val="004B85"/>
              </a:buClr>
              <a:defRPr/>
            </a:pPr>
            <a:r>
              <a:rPr lang="en-US" sz="1600" dirty="0" err="1">
                <a:solidFill>
                  <a:srgbClr val="004B85"/>
                </a:solidFill>
                <a:latin typeface="Calibri" panose="020F0502020204030204" pitchFamily="34" charset="0"/>
                <a:cs typeface="Calibri" panose="020F0502020204030204" pitchFamily="34" charset="0"/>
              </a:rPr>
              <a:t>Demotech</a:t>
            </a:r>
            <a:r>
              <a:rPr lang="en-US" sz="1600" dirty="0">
                <a:solidFill>
                  <a:srgbClr val="004B85"/>
                </a:solidFill>
                <a:latin typeface="Calibri" panose="020F0502020204030204" pitchFamily="34" charset="0"/>
                <a:cs typeface="Calibri" panose="020F0502020204030204" pitchFamily="34" charset="0"/>
              </a:rPr>
              <a:t> Rating of the Pool continues as “AAA Unsurpassed</a:t>
            </a:r>
            <a:r>
              <a:rPr lang="en-US" sz="1400" dirty="0">
                <a:solidFill>
                  <a:srgbClr val="004B85"/>
                </a:solidFill>
                <a:latin typeface="Calibri" panose="020F0502020204030204" pitchFamily="34" charset="0"/>
                <a:cs typeface="Calibri" panose="020F0502020204030204" pitchFamily="34" charset="0"/>
              </a:rPr>
              <a:t>”</a:t>
            </a:r>
          </a:p>
          <a:p>
            <a:pPr marL="0" indent="0">
              <a:buNone/>
            </a:pPr>
            <a:endParaRPr lang="en-US" dirty="0">
              <a:solidFill>
                <a:srgbClr val="004B85"/>
              </a:solidFill>
            </a:endParaRPr>
          </a:p>
        </p:txBody>
      </p:sp>
      <p:sp>
        <p:nvSpPr>
          <p:cNvPr id="4" name="Subtitle 2">
            <a:extLst>
              <a:ext uri="{FF2B5EF4-FFF2-40B4-BE49-F238E27FC236}">
                <a16:creationId xmlns:a16="http://schemas.microsoft.com/office/drawing/2014/main" id="{FB591D80-9872-DA2A-20B2-0DCA128443AF}"/>
              </a:ext>
            </a:extLst>
          </p:cNvPr>
          <p:cNvSpPr txBox="1">
            <a:spLocks/>
          </p:cNvSpPr>
          <p:nvPr/>
        </p:nvSpPr>
        <p:spPr>
          <a:xfrm>
            <a:off x="628650" y="968225"/>
            <a:ext cx="6632762" cy="285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defRPr/>
            </a:pPr>
            <a:r>
              <a:rPr lang="en-US" sz="1350" b="0" i="1" dirty="0">
                <a:solidFill>
                  <a:srgbClr val="004B85"/>
                </a:solidFill>
                <a:latin typeface="Calibri" panose="020F0502020204030204" pitchFamily="34" charset="0"/>
                <a:cs typeface="Calibri" panose="020F0502020204030204" pitchFamily="34" charset="0"/>
              </a:rPr>
              <a:t>38</a:t>
            </a:r>
            <a:r>
              <a:rPr lang="en-US" sz="1350" b="0" i="1" baseline="30000" dirty="0">
                <a:solidFill>
                  <a:srgbClr val="004B85"/>
                </a:solidFill>
                <a:latin typeface="Calibri" panose="020F0502020204030204" pitchFamily="34" charset="0"/>
                <a:cs typeface="Calibri" panose="020F0502020204030204" pitchFamily="34" charset="0"/>
              </a:rPr>
              <a:t>th</a:t>
            </a:r>
            <a:r>
              <a:rPr lang="en-US" sz="1350" b="0" i="1" dirty="0">
                <a:solidFill>
                  <a:srgbClr val="004B85"/>
                </a:solidFill>
                <a:latin typeface="Calibri" panose="020F0502020204030204" pitchFamily="34" charset="0"/>
                <a:cs typeface="Calibri" panose="020F0502020204030204" pitchFamily="34" charset="0"/>
              </a:rPr>
              <a:t> Annual CSD Pool Membership Meeting</a:t>
            </a:r>
            <a:endParaRPr lang="en-US" sz="2100" b="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8A502ADF-513D-AF62-014C-622233DE5CBA}"/>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b="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F14BCF0D-E369-EC8A-7D87-F51D9A0558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1"/>
            <a:ext cx="2751526" cy="338639"/>
          </a:xfrm>
          <a:prstGeom prst="rect">
            <a:avLst/>
          </a:prstGeom>
        </p:spPr>
      </p:pic>
      <p:sp>
        <p:nvSpPr>
          <p:cNvPr id="10" name="TextBox 9">
            <a:extLst>
              <a:ext uri="{FF2B5EF4-FFF2-40B4-BE49-F238E27FC236}">
                <a16:creationId xmlns:a16="http://schemas.microsoft.com/office/drawing/2014/main" id="{CF0C1B92-9F7D-2AFF-919B-F4353734DD16}"/>
              </a:ext>
            </a:extLst>
          </p:cNvPr>
          <p:cNvSpPr txBox="1"/>
          <p:nvPr/>
        </p:nvSpPr>
        <p:spPr>
          <a:xfrm>
            <a:off x="154641" y="4573406"/>
            <a:ext cx="1726895" cy="415498"/>
          </a:xfrm>
          <a:prstGeom prst="rect">
            <a:avLst/>
          </a:prstGeom>
          <a:noFill/>
        </p:spPr>
        <p:txBody>
          <a:bodyPr wrap="square" rtlCol="0">
            <a:spAutoFit/>
          </a:bodyPr>
          <a:lstStyle/>
          <a:p>
            <a:pPr defTabSz="685800" eaLnBrk="1" fontAlgn="auto" hangingPunct="1">
              <a:spcBef>
                <a:spcPts val="0"/>
              </a:spcBef>
              <a:spcAft>
                <a:spcPts val="0"/>
              </a:spcAft>
              <a:defRPr/>
            </a:pPr>
            <a:r>
              <a:rPr lang="en-US" sz="2100" b="0" dirty="0">
                <a:solidFill>
                  <a:prstClr val="white"/>
                </a:solidFill>
                <a:latin typeface="Calibri Light" panose="020F0302020204030204"/>
              </a:rPr>
              <a:t>csdpool.org</a:t>
            </a:r>
          </a:p>
        </p:txBody>
      </p:sp>
    </p:spTree>
    <p:extLst>
      <p:ext uri="{BB962C8B-B14F-4D97-AF65-F5344CB8AC3E}">
        <p14:creationId xmlns:p14="http://schemas.microsoft.com/office/powerpoint/2010/main" val="100232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0CADC9-BA6F-3B98-D167-5056DFD0D6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DC2D8C-30BC-6EA4-4BEE-CEF6E4809D55}"/>
              </a:ext>
            </a:extLst>
          </p:cNvPr>
          <p:cNvSpPr>
            <a:spLocks noGrp="1"/>
          </p:cNvSpPr>
          <p:nvPr>
            <p:ph type="title"/>
          </p:nvPr>
        </p:nvSpPr>
        <p:spPr>
          <a:xfrm>
            <a:off x="628650" y="273844"/>
            <a:ext cx="8439150" cy="994172"/>
          </a:xfrm>
        </p:spPr>
        <p:txBody>
          <a:bodyPr/>
          <a:lstStyle/>
          <a:p>
            <a:r>
              <a:rPr lang="en-US" dirty="0">
                <a:solidFill>
                  <a:srgbClr val="004B85"/>
                </a:solidFill>
                <a:latin typeface="Tw Cen MT Condensed Extra Bold" panose="020B0803020202020204" pitchFamily="34" charset="0"/>
              </a:rPr>
              <a:t>Mid-Year Review &amp; Insurance Market Update (Cont.)</a:t>
            </a:r>
          </a:p>
        </p:txBody>
      </p:sp>
      <p:sp>
        <p:nvSpPr>
          <p:cNvPr id="3" name="Content Placeholder 2">
            <a:extLst>
              <a:ext uri="{FF2B5EF4-FFF2-40B4-BE49-F238E27FC236}">
                <a16:creationId xmlns:a16="http://schemas.microsoft.com/office/drawing/2014/main" id="{C5FC5D6E-8553-D6D4-DE62-551639914552}"/>
              </a:ext>
            </a:extLst>
          </p:cNvPr>
          <p:cNvSpPr>
            <a:spLocks noGrp="1"/>
          </p:cNvSpPr>
          <p:nvPr>
            <p:ph idx="1"/>
          </p:nvPr>
        </p:nvSpPr>
        <p:spPr>
          <a:xfrm>
            <a:off x="628649" y="1276350"/>
            <a:ext cx="7886700" cy="2955131"/>
          </a:xfrm>
        </p:spPr>
        <p:txBody>
          <a:bodyPr>
            <a:normAutofit/>
          </a:bodyPr>
          <a:lstStyle/>
          <a:p>
            <a:pPr>
              <a:buClr>
                <a:srgbClr val="004B85"/>
              </a:buClr>
              <a:defRPr/>
            </a:pPr>
            <a:r>
              <a:rPr lang="en-US" sz="1800" dirty="0">
                <a:solidFill>
                  <a:srgbClr val="004B85"/>
                </a:solidFill>
                <a:latin typeface="Calibri" panose="020F0502020204030204" pitchFamily="34" charset="0"/>
                <a:cs typeface="Calibri" panose="020F0502020204030204" pitchFamily="34" charset="0"/>
              </a:rPr>
              <a:t>Insurance market update shows property, liability, and cyber mixed, and more moderate price increases across most lines</a:t>
            </a:r>
          </a:p>
          <a:p>
            <a:pPr>
              <a:buClr>
                <a:srgbClr val="004B85"/>
              </a:buClr>
              <a:defRPr/>
            </a:pPr>
            <a:r>
              <a:rPr lang="en-US" sz="1800" dirty="0">
                <a:solidFill>
                  <a:srgbClr val="004B85"/>
                </a:solidFill>
                <a:latin typeface="Calibri" panose="020F0502020204030204" pitchFamily="34" charset="0"/>
                <a:cs typeface="Calibri" panose="020F0502020204030204" pitchFamily="34" charset="0"/>
              </a:rPr>
              <a:t>Competition lacks the Risk Management programs and services the Pool offers</a:t>
            </a:r>
          </a:p>
          <a:p>
            <a:pPr>
              <a:buClr>
                <a:srgbClr val="004B85"/>
              </a:buClr>
              <a:defRPr/>
            </a:pPr>
            <a:r>
              <a:rPr lang="en-US" sz="1800" dirty="0">
                <a:solidFill>
                  <a:srgbClr val="004B85"/>
                </a:solidFill>
                <a:latin typeface="Calibri" panose="020F0502020204030204" pitchFamily="34" charset="0"/>
                <a:cs typeface="Calibri" panose="020F0502020204030204" pitchFamily="34" charset="0"/>
              </a:rPr>
              <a:t>The CSD Pool is YOUR RISK MANAGEMENT PARTNER, bringing you the resources you need to ensure your fiduciary responsibility to protect district employees and assets is achieved</a:t>
            </a:r>
          </a:p>
          <a:p>
            <a:pPr>
              <a:buClr>
                <a:srgbClr val="004B85"/>
              </a:buClr>
              <a:defRPr/>
            </a:pPr>
            <a:r>
              <a:rPr lang="en-US" sz="1800" dirty="0">
                <a:solidFill>
                  <a:srgbClr val="004B85"/>
                </a:solidFill>
                <a:latin typeface="Calibri" panose="020F0502020204030204" pitchFamily="34" charset="0"/>
                <a:cs typeface="Calibri" panose="020F0502020204030204" pitchFamily="34" charset="0"/>
              </a:rPr>
              <a:t>Questions? </a:t>
            </a:r>
          </a:p>
          <a:p>
            <a:pPr marL="0" indent="0">
              <a:buNone/>
            </a:pPr>
            <a:endParaRPr lang="en-US" dirty="0">
              <a:solidFill>
                <a:srgbClr val="004B85"/>
              </a:solidFill>
            </a:endParaRPr>
          </a:p>
        </p:txBody>
      </p:sp>
      <p:sp>
        <p:nvSpPr>
          <p:cNvPr id="4" name="Subtitle 2">
            <a:extLst>
              <a:ext uri="{FF2B5EF4-FFF2-40B4-BE49-F238E27FC236}">
                <a16:creationId xmlns:a16="http://schemas.microsoft.com/office/drawing/2014/main" id="{446D3B08-321B-601D-A6A6-34C3A8A53673}"/>
              </a:ext>
            </a:extLst>
          </p:cNvPr>
          <p:cNvSpPr txBox="1">
            <a:spLocks/>
          </p:cNvSpPr>
          <p:nvPr/>
        </p:nvSpPr>
        <p:spPr>
          <a:xfrm>
            <a:off x="628650" y="968225"/>
            <a:ext cx="6632762" cy="285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defRPr/>
            </a:pPr>
            <a:r>
              <a:rPr lang="en-US" sz="1350" b="0" i="1" dirty="0">
                <a:solidFill>
                  <a:srgbClr val="004B85"/>
                </a:solidFill>
                <a:latin typeface="Calibri" panose="020F0502020204030204" pitchFamily="34" charset="0"/>
                <a:cs typeface="Calibri" panose="020F0502020204030204" pitchFamily="34" charset="0"/>
              </a:rPr>
              <a:t>38</a:t>
            </a:r>
            <a:r>
              <a:rPr lang="en-US" sz="1350" b="0" i="1" baseline="30000" dirty="0">
                <a:solidFill>
                  <a:srgbClr val="004B85"/>
                </a:solidFill>
                <a:latin typeface="Calibri" panose="020F0502020204030204" pitchFamily="34" charset="0"/>
                <a:cs typeface="Calibri" panose="020F0502020204030204" pitchFamily="34" charset="0"/>
              </a:rPr>
              <a:t>th</a:t>
            </a:r>
            <a:r>
              <a:rPr lang="en-US" sz="1350" b="0" i="1" dirty="0">
                <a:solidFill>
                  <a:srgbClr val="004B85"/>
                </a:solidFill>
                <a:latin typeface="Calibri" panose="020F0502020204030204" pitchFamily="34" charset="0"/>
                <a:cs typeface="Calibri" panose="020F0502020204030204" pitchFamily="34" charset="0"/>
              </a:rPr>
              <a:t> Annual CSD Pool Membership Meeting</a:t>
            </a:r>
            <a:endParaRPr lang="en-US" sz="2100" b="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87FF4397-873E-2CE1-2BCF-A3CC34DA3BF1}"/>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b="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523A70AB-0498-18BD-1977-1AD5A22AE5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1"/>
            <a:ext cx="2751526" cy="338639"/>
          </a:xfrm>
          <a:prstGeom prst="rect">
            <a:avLst/>
          </a:prstGeom>
        </p:spPr>
      </p:pic>
      <p:sp>
        <p:nvSpPr>
          <p:cNvPr id="10" name="TextBox 9">
            <a:extLst>
              <a:ext uri="{FF2B5EF4-FFF2-40B4-BE49-F238E27FC236}">
                <a16:creationId xmlns:a16="http://schemas.microsoft.com/office/drawing/2014/main" id="{24422DCB-8067-CEF3-F55F-56D31CA38982}"/>
              </a:ext>
            </a:extLst>
          </p:cNvPr>
          <p:cNvSpPr txBox="1"/>
          <p:nvPr/>
        </p:nvSpPr>
        <p:spPr>
          <a:xfrm>
            <a:off x="154641" y="4573406"/>
            <a:ext cx="1726895" cy="415498"/>
          </a:xfrm>
          <a:prstGeom prst="rect">
            <a:avLst/>
          </a:prstGeom>
          <a:noFill/>
        </p:spPr>
        <p:txBody>
          <a:bodyPr wrap="square" rtlCol="0">
            <a:spAutoFit/>
          </a:bodyPr>
          <a:lstStyle/>
          <a:p>
            <a:pPr defTabSz="685800" eaLnBrk="1" fontAlgn="auto" hangingPunct="1">
              <a:spcBef>
                <a:spcPts val="0"/>
              </a:spcBef>
              <a:spcAft>
                <a:spcPts val="0"/>
              </a:spcAft>
              <a:defRPr/>
            </a:pPr>
            <a:r>
              <a:rPr lang="en-US" sz="2100" b="0" dirty="0">
                <a:solidFill>
                  <a:prstClr val="white"/>
                </a:solidFill>
                <a:latin typeface="Calibri Light" panose="020F0302020204030204"/>
              </a:rPr>
              <a:t>csdpool.org</a:t>
            </a:r>
          </a:p>
        </p:txBody>
      </p:sp>
    </p:spTree>
    <p:extLst>
      <p:ext uri="{BB962C8B-B14F-4D97-AF65-F5344CB8AC3E}">
        <p14:creationId xmlns:p14="http://schemas.microsoft.com/office/powerpoint/2010/main" val="151653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24E04BF-ED7E-932E-7719-9F33608474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A3D577-448F-F161-D19D-CEB7789569B7}"/>
              </a:ext>
            </a:extLst>
          </p:cNvPr>
          <p:cNvSpPr>
            <a:spLocks noGrp="1"/>
          </p:cNvSpPr>
          <p:nvPr>
            <p:ph type="title"/>
          </p:nvPr>
        </p:nvSpPr>
        <p:spPr/>
        <p:txBody>
          <a:bodyPr/>
          <a:lstStyle/>
          <a:p>
            <a:r>
              <a:rPr lang="en-US" dirty="0">
                <a:solidFill>
                  <a:srgbClr val="004B85"/>
                </a:solidFill>
                <a:latin typeface="Tw Cen MT Condensed Extra Bold" panose="020B0803020202020204" pitchFamily="34" charset="0"/>
              </a:rPr>
              <a:t>Renewal Process</a:t>
            </a:r>
          </a:p>
        </p:txBody>
      </p:sp>
      <p:sp>
        <p:nvSpPr>
          <p:cNvPr id="3" name="Content Placeholder 2">
            <a:extLst>
              <a:ext uri="{FF2B5EF4-FFF2-40B4-BE49-F238E27FC236}">
                <a16:creationId xmlns:a16="http://schemas.microsoft.com/office/drawing/2014/main" id="{14E0372B-8076-5C63-7380-5801AFA007DA}"/>
              </a:ext>
            </a:extLst>
          </p:cNvPr>
          <p:cNvSpPr>
            <a:spLocks noGrp="1"/>
          </p:cNvSpPr>
          <p:nvPr>
            <p:ph idx="1"/>
          </p:nvPr>
        </p:nvSpPr>
        <p:spPr>
          <a:xfrm>
            <a:off x="628649" y="1276351"/>
            <a:ext cx="7886700" cy="3048000"/>
          </a:xfrm>
        </p:spPr>
        <p:txBody>
          <a:bodyPr>
            <a:noAutofit/>
          </a:bodyPr>
          <a:lstStyle/>
          <a:p>
            <a:pPr>
              <a:buClr>
                <a:srgbClr val="004B85"/>
              </a:buClr>
              <a:defRPr/>
            </a:pPr>
            <a:r>
              <a:rPr lang="en-US" sz="1800" dirty="0">
                <a:solidFill>
                  <a:srgbClr val="004B85"/>
                </a:solidFill>
                <a:latin typeface="Calibri" panose="020F0502020204030204" pitchFamily="34" charset="0"/>
                <a:cs typeface="Calibri" panose="020F0502020204030204" pitchFamily="34" charset="0"/>
              </a:rPr>
              <a:t>Renewal invitations for the Property &amp; Liability (P&amp;L) will be emailed this month. You will receive general information on rates, coverage changes, and a link to the CSD Pool website.</a:t>
            </a:r>
          </a:p>
          <a:p>
            <a:pPr>
              <a:buClr>
                <a:srgbClr val="004B85"/>
              </a:buClr>
              <a:defRPr/>
            </a:pPr>
            <a:r>
              <a:rPr lang="en-US" sz="1800" dirty="0">
                <a:solidFill>
                  <a:srgbClr val="004B85"/>
                </a:solidFill>
                <a:latin typeface="Calibri" panose="020F0502020204030204" pitchFamily="34" charset="0"/>
                <a:cs typeface="Calibri" panose="020F0502020204030204" pitchFamily="34" charset="0"/>
              </a:rPr>
              <a:t>We ask all districts to complete their renewal updates online by end of day, October 31.</a:t>
            </a:r>
          </a:p>
          <a:p>
            <a:pPr>
              <a:buClr>
                <a:srgbClr val="004B85"/>
              </a:buClr>
              <a:defRPr/>
            </a:pPr>
            <a:r>
              <a:rPr lang="en-US" sz="1800" dirty="0">
                <a:solidFill>
                  <a:srgbClr val="004B85"/>
                </a:solidFill>
                <a:latin typeface="Calibri" panose="020F0502020204030204" pitchFamily="34" charset="0"/>
                <a:cs typeface="Calibri" panose="020F0502020204030204" pitchFamily="34" charset="0"/>
              </a:rPr>
              <a:t>We will close the renewal website Friday, November 1. Districts that haven’t submitted their updates before this deadline will receive a 10% surcharge against their contribution with coverage then being automatically renewed.</a:t>
            </a:r>
          </a:p>
        </p:txBody>
      </p:sp>
      <p:sp>
        <p:nvSpPr>
          <p:cNvPr id="4" name="Subtitle 2">
            <a:extLst>
              <a:ext uri="{FF2B5EF4-FFF2-40B4-BE49-F238E27FC236}">
                <a16:creationId xmlns:a16="http://schemas.microsoft.com/office/drawing/2014/main" id="{0EBD5A48-0B4C-E4AC-728D-0BCD0CDCD71B}"/>
              </a:ext>
            </a:extLst>
          </p:cNvPr>
          <p:cNvSpPr txBox="1">
            <a:spLocks/>
          </p:cNvSpPr>
          <p:nvPr/>
        </p:nvSpPr>
        <p:spPr>
          <a:xfrm>
            <a:off x="628650" y="968225"/>
            <a:ext cx="6632762" cy="285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defRPr/>
            </a:pPr>
            <a:r>
              <a:rPr lang="en-US" sz="1350" b="0" i="1" dirty="0">
                <a:solidFill>
                  <a:srgbClr val="004B85"/>
                </a:solidFill>
                <a:latin typeface="Calibri" panose="020F0502020204030204" pitchFamily="34" charset="0"/>
                <a:cs typeface="Calibri" panose="020F0502020204030204" pitchFamily="34" charset="0"/>
              </a:rPr>
              <a:t>38</a:t>
            </a:r>
            <a:r>
              <a:rPr lang="en-US" sz="1350" b="0" i="1" baseline="30000" dirty="0">
                <a:solidFill>
                  <a:srgbClr val="004B85"/>
                </a:solidFill>
                <a:latin typeface="Calibri" panose="020F0502020204030204" pitchFamily="34" charset="0"/>
                <a:cs typeface="Calibri" panose="020F0502020204030204" pitchFamily="34" charset="0"/>
              </a:rPr>
              <a:t>th</a:t>
            </a:r>
            <a:r>
              <a:rPr lang="en-US" sz="1350" b="0" i="1" dirty="0">
                <a:solidFill>
                  <a:srgbClr val="004B85"/>
                </a:solidFill>
                <a:latin typeface="Calibri" panose="020F0502020204030204" pitchFamily="34" charset="0"/>
                <a:cs typeface="Calibri" panose="020F0502020204030204" pitchFamily="34" charset="0"/>
              </a:rPr>
              <a:t> Annual CSD Pool Membership Meeting</a:t>
            </a:r>
            <a:endParaRPr lang="en-US" sz="2100" b="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68B0315-0832-8F3E-79FF-42CD2A928C8E}"/>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b="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251B5F3C-07DF-1C0D-257F-7967AE180C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1"/>
            <a:ext cx="2751526" cy="338639"/>
          </a:xfrm>
          <a:prstGeom prst="rect">
            <a:avLst/>
          </a:prstGeom>
        </p:spPr>
      </p:pic>
      <p:sp>
        <p:nvSpPr>
          <p:cNvPr id="10" name="TextBox 9">
            <a:extLst>
              <a:ext uri="{FF2B5EF4-FFF2-40B4-BE49-F238E27FC236}">
                <a16:creationId xmlns:a16="http://schemas.microsoft.com/office/drawing/2014/main" id="{F7B2CBF0-A7CC-8586-2C4E-E74DDD82E55C}"/>
              </a:ext>
            </a:extLst>
          </p:cNvPr>
          <p:cNvSpPr txBox="1"/>
          <p:nvPr/>
        </p:nvSpPr>
        <p:spPr>
          <a:xfrm>
            <a:off x="154641" y="4573406"/>
            <a:ext cx="1726895" cy="415498"/>
          </a:xfrm>
          <a:prstGeom prst="rect">
            <a:avLst/>
          </a:prstGeom>
          <a:noFill/>
        </p:spPr>
        <p:txBody>
          <a:bodyPr wrap="square" rtlCol="0">
            <a:spAutoFit/>
          </a:bodyPr>
          <a:lstStyle/>
          <a:p>
            <a:pPr defTabSz="685800" eaLnBrk="1" fontAlgn="auto" hangingPunct="1">
              <a:spcBef>
                <a:spcPts val="0"/>
              </a:spcBef>
              <a:spcAft>
                <a:spcPts val="0"/>
              </a:spcAft>
              <a:defRPr/>
            </a:pPr>
            <a:r>
              <a:rPr lang="en-US" sz="2100" b="0" dirty="0">
                <a:solidFill>
                  <a:prstClr val="white"/>
                </a:solidFill>
                <a:latin typeface="Calibri Light" panose="020F0302020204030204"/>
              </a:rPr>
              <a:t>csdpool.org</a:t>
            </a:r>
          </a:p>
        </p:txBody>
      </p:sp>
    </p:spTree>
    <p:extLst>
      <p:ext uri="{BB962C8B-B14F-4D97-AF65-F5344CB8AC3E}">
        <p14:creationId xmlns:p14="http://schemas.microsoft.com/office/powerpoint/2010/main" val="1537536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DFDB68-FBC6-0A86-4732-75844E1AC6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2609D3-5FFB-932D-CE88-CD974D5ACA74}"/>
              </a:ext>
            </a:extLst>
          </p:cNvPr>
          <p:cNvSpPr>
            <a:spLocks noGrp="1"/>
          </p:cNvSpPr>
          <p:nvPr>
            <p:ph type="title"/>
          </p:nvPr>
        </p:nvSpPr>
        <p:spPr/>
        <p:txBody>
          <a:bodyPr/>
          <a:lstStyle/>
          <a:p>
            <a:r>
              <a:rPr lang="en-US" dirty="0">
                <a:solidFill>
                  <a:srgbClr val="004B85"/>
                </a:solidFill>
                <a:latin typeface="Tw Cen MT Condensed Extra Bold" panose="020B0803020202020204" pitchFamily="34" charset="0"/>
              </a:rPr>
              <a:t>Renewal Process (Cont.)</a:t>
            </a:r>
          </a:p>
        </p:txBody>
      </p:sp>
      <p:sp>
        <p:nvSpPr>
          <p:cNvPr id="3" name="Content Placeholder 2">
            <a:extLst>
              <a:ext uri="{FF2B5EF4-FFF2-40B4-BE49-F238E27FC236}">
                <a16:creationId xmlns:a16="http://schemas.microsoft.com/office/drawing/2014/main" id="{F24E818A-4484-F909-85D4-3D6434E0564F}"/>
              </a:ext>
            </a:extLst>
          </p:cNvPr>
          <p:cNvSpPr>
            <a:spLocks noGrp="1"/>
          </p:cNvSpPr>
          <p:nvPr>
            <p:ph idx="1"/>
          </p:nvPr>
        </p:nvSpPr>
        <p:spPr>
          <a:xfrm>
            <a:off x="628648" y="1276350"/>
            <a:ext cx="8058151" cy="3336131"/>
          </a:xfrm>
        </p:spPr>
        <p:txBody>
          <a:bodyPr>
            <a:normAutofit/>
          </a:bodyPr>
          <a:lstStyle/>
          <a:p>
            <a:pPr>
              <a:lnSpc>
                <a:spcPct val="80000"/>
              </a:lnSpc>
              <a:buClr>
                <a:srgbClr val="004B85"/>
              </a:buClr>
              <a:defRPr/>
            </a:pPr>
            <a:r>
              <a:rPr lang="en-US" sz="1800" dirty="0">
                <a:solidFill>
                  <a:srgbClr val="004B85"/>
                </a:solidFill>
                <a:latin typeface="Calibri" panose="020F0502020204030204" pitchFamily="34" charset="0"/>
                <a:cs typeface="Calibri" panose="020F0502020204030204" pitchFamily="34" charset="0"/>
              </a:rPr>
              <a:t>We review renewal submissions shortly after they are submitted. If any additional information or documents are needed, we’ll send an email with that request. We will begin issuing renewal documents Monday, October 6 and they will be processed in the order the complete submission was received. The sooner your updates are submitted to the CSD Pool, the sooner we can get your 2026 coverage documents to you!</a:t>
            </a:r>
          </a:p>
          <a:p>
            <a:pPr>
              <a:lnSpc>
                <a:spcPct val="80000"/>
              </a:lnSpc>
              <a:buClr>
                <a:srgbClr val="004B85"/>
              </a:buClr>
              <a:defRPr/>
            </a:pPr>
            <a:r>
              <a:rPr lang="en-US" sz="1800" dirty="0">
                <a:solidFill>
                  <a:srgbClr val="004B85"/>
                </a:solidFill>
                <a:latin typeface="Calibri" panose="020F0502020204030204" pitchFamily="34" charset="0"/>
                <a:cs typeface="Calibri" panose="020F0502020204030204" pitchFamily="34" charset="0"/>
              </a:rPr>
              <a:t>Workers’ Compensation and Property &amp; Liability renewals are processed and issued separately.  </a:t>
            </a:r>
          </a:p>
          <a:p>
            <a:pPr>
              <a:lnSpc>
                <a:spcPct val="80000"/>
              </a:lnSpc>
              <a:buClr>
                <a:srgbClr val="004B85"/>
              </a:buClr>
              <a:defRPr/>
            </a:pPr>
            <a:r>
              <a:rPr lang="en-US" sz="1800" dirty="0">
                <a:solidFill>
                  <a:srgbClr val="004B85"/>
                </a:solidFill>
                <a:latin typeface="Calibri" panose="020F0502020204030204" pitchFamily="34" charset="0"/>
                <a:cs typeface="Calibri" panose="020F0502020204030204" pitchFamily="34" charset="0"/>
              </a:rPr>
              <a:t>Remember, SDA Membership is required for you to be a member of the CSD Pool.</a:t>
            </a:r>
          </a:p>
          <a:p>
            <a:pPr>
              <a:lnSpc>
                <a:spcPct val="80000"/>
              </a:lnSpc>
              <a:buClr>
                <a:srgbClr val="004B85"/>
              </a:buClr>
              <a:defRPr/>
            </a:pPr>
            <a:r>
              <a:rPr lang="en-US" sz="1800" dirty="0">
                <a:solidFill>
                  <a:srgbClr val="004B85"/>
                </a:solidFill>
                <a:latin typeface="Calibri" panose="020F0502020204030204" pitchFamily="34" charset="0"/>
                <a:cs typeface="Calibri" panose="020F0502020204030204" pitchFamily="34" charset="0"/>
              </a:rPr>
              <a:t>Questions? </a:t>
            </a:r>
          </a:p>
        </p:txBody>
      </p:sp>
      <p:sp>
        <p:nvSpPr>
          <p:cNvPr id="4" name="Subtitle 2">
            <a:extLst>
              <a:ext uri="{FF2B5EF4-FFF2-40B4-BE49-F238E27FC236}">
                <a16:creationId xmlns:a16="http://schemas.microsoft.com/office/drawing/2014/main" id="{0FB5E8BE-70DC-78A7-F143-68EF3B88F72D}"/>
              </a:ext>
            </a:extLst>
          </p:cNvPr>
          <p:cNvSpPr txBox="1">
            <a:spLocks/>
          </p:cNvSpPr>
          <p:nvPr/>
        </p:nvSpPr>
        <p:spPr>
          <a:xfrm>
            <a:off x="628650" y="968225"/>
            <a:ext cx="6632762" cy="285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defRPr/>
            </a:pPr>
            <a:r>
              <a:rPr lang="en-US" sz="1350" b="0" i="1" dirty="0">
                <a:solidFill>
                  <a:srgbClr val="004B85"/>
                </a:solidFill>
                <a:latin typeface="Calibri" panose="020F0502020204030204" pitchFamily="34" charset="0"/>
                <a:cs typeface="Calibri" panose="020F0502020204030204" pitchFamily="34" charset="0"/>
              </a:rPr>
              <a:t>38</a:t>
            </a:r>
            <a:r>
              <a:rPr lang="en-US" sz="1350" b="0" i="1" baseline="30000" dirty="0">
                <a:solidFill>
                  <a:srgbClr val="004B85"/>
                </a:solidFill>
                <a:latin typeface="Calibri" panose="020F0502020204030204" pitchFamily="34" charset="0"/>
                <a:cs typeface="Calibri" panose="020F0502020204030204" pitchFamily="34" charset="0"/>
              </a:rPr>
              <a:t>th</a:t>
            </a:r>
            <a:r>
              <a:rPr lang="en-US" sz="1350" b="0" i="1" dirty="0">
                <a:solidFill>
                  <a:srgbClr val="004B85"/>
                </a:solidFill>
                <a:latin typeface="Calibri" panose="020F0502020204030204" pitchFamily="34" charset="0"/>
                <a:cs typeface="Calibri" panose="020F0502020204030204" pitchFamily="34" charset="0"/>
              </a:rPr>
              <a:t> Annual CSD Pool Membership Meeting</a:t>
            </a:r>
            <a:endParaRPr lang="en-US" sz="2100" b="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46F082CB-4AB6-CADC-0FA5-EA5B3B5E6829}"/>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b="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110D19EC-919E-9953-2981-A5F7EEDA0B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1"/>
            <a:ext cx="2751526" cy="338639"/>
          </a:xfrm>
          <a:prstGeom prst="rect">
            <a:avLst/>
          </a:prstGeom>
        </p:spPr>
      </p:pic>
      <p:sp>
        <p:nvSpPr>
          <p:cNvPr id="10" name="TextBox 9">
            <a:extLst>
              <a:ext uri="{FF2B5EF4-FFF2-40B4-BE49-F238E27FC236}">
                <a16:creationId xmlns:a16="http://schemas.microsoft.com/office/drawing/2014/main" id="{C30A0A9E-C1DF-1F7D-5386-7ED848B9E4A3}"/>
              </a:ext>
            </a:extLst>
          </p:cNvPr>
          <p:cNvSpPr txBox="1"/>
          <p:nvPr/>
        </p:nvSpPr>
        <p:spPr>
          <a:xfrm>
            <a:off x="154641" y="4573406"/>
            <a:ext cx="1726895" cy="415498"/>
          </a:xfrm>
          <a:prstGeom prst="rect">
            <a:avLst/>
          </a:prstGeom>
          <a:noFill/>
        </p:spPr>
        <p:txBody>
          <a:bodyPr wrap="square" rtlCol="0">
            <a:spAutoFit/>
          </a:bodyPr>
          <a:lstStyle/>
          <a:p>
            <a:pPr defTabSz="685800" eaLnBrk="1" fontAlgn="auto" hangingPunct="1">
              <a:spcBef>
                <a:spcPts val="0"/>
              </a:spcBef>
              <a:spcAft>
                <a:spcPts val="0"/>
              </a:spcAft>
              <a:defRPr/>
            </a:pPr>
            <a:r>
              <a:rPr lang="en-US" sz="2100" b="0" dirty="0">
                <a:solidFill>
                  <a:prstClr val="white"/>
                </a:solidFill>
                <a:latin typeface="Calibri Light" panose="020F0302020204030204"/>
              </a:rPr>
              <a:t>csdpool.org</a:t>
            </a:r>
          </a:p>
        </p:txBody>
      </p:sp>
    </p:spTree>
    <p:extLst>
      <p:ext uri="{BB962C8B-B14F-4D97-AF65-F5344CB8AC3E}">
        <p14:creationId xmlns:p14="http://schemas.microsoft.com/office/powerpoint/2010/main" val="31162573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BCD553-74DE-41CD-84D2-5C37BF11D4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35F9A9-E109-E3DB-16EC-DEFE350ED0B3}"/>
              </a:ext>
            </a:extLst>
          </p:cNvPr>
          <p:cNvSpPr>
            <a:spLocks noGrp="1"/>
          </p:cNvSpPr>
          <p:nvPr>
            <p:ph type="title"/>
          </p:nvPr>
        </p:nvSpPr>
        <p:spPr>
          <a:xfrm>
            <a:off x="628650" y="355565"/>
            <a:ext cx="7886700" cy="539785"/>
          </a:xfrm>
        </p:spPr>
        <p:txBody>
          <a:bodyPr>
            <a:normAutofit fontScale="90000"/>
          </a:bodyPr>
          <a:lstStyle/>
          <a:p>
            <a:r>
              <a:rPr lang="en-US" dirty="0">
                <a:solidFill>
                  <a:srgbClr val="004B85"/>
                </a:solidFill>
                <a:latin typeface="Tw Cen MT Condensed Extra Bold" panose="020B0803020202020204" pitchFamily="34" charset="0"/>
              </a:rPr>
              <a:t>Property Renewal </a:t>
            </a:r>
          </a:p>
        </p:txBody>
      </p:sp>
      <p:sp>
        <p:nvSpPr>
          <p:cNvPr id="3" name="Content Placeholder 2">
            <a:extLst>
              <a:ext uri="{FF2B5EF4-FFF2-40B4-BE49-F238E27FC236}">
                <a16:creationId xmlns:a16="http://schemas.microsoft.com/office/drawing/2014/main" id="{69B7E619-6301-DE0D-7365-EA8DF73B7C32}"/>
              </a:ext>
            </a:extLst>
          </p:cNvPr>
          <p:cNvSpPr>
            <a:spLocks noGrp="1"/>
          </p:cNvSpPr>
          <p:nvPr>
            <p:ph idx="1"/>
          </p:nvPr>
        </p:nvSpPr>
        <p:spPr>
          <a:xfrm>
            <a:off x="609600" y="1135590"/>
            <a:ext cx="7886700" cy="3264960"/>
          </a:xfrm>
        </p:spPr>
        <p:txBody>
          <a:bodyPr>
            <a:normAutofit fontScale="92500" lnSpcReduction="10000"/>
          </a:bodyPr>
          <a:lstStyle/>
          <a:p>
            <a:pPr>
              <a:buClr>
                <a:srgbClr val="004B85"/>
              </a:buClr>
              <a:defRPr/>
            </a:pPr>
            <a:r>
              <a:rPr lang="en-US" sz="1700" dirty="0">
                <a:solidFill>
                  <a:srgbClr val="004B85"/>
                </a:solidFill>
                <a:latin typeface="Calibri" panose="020F0502020204030204" pitchFamily="34" charset="0"/>
                <a:cs typeface="Calibri" panose="020F0502020204030204" pitchFamily="34" charset="0"/>
              </a:rPr>
              <a:t>Annually, an evaluation is performed to determine what areas, if any, need to be changed for the next program year. The program can be left as written or there can be rate adjustments and/or increased deductibles.</a:t>
            </a:r>
          </a:p>
          <a:p>
            <a:pPr>
              <a:spcBef>
                <a:spcPts val="1200"/>
              </a:spcBef>
              <a:buClr>
                <a:srgbClr val="004B85"/>
              </a:buClr>
              <a:defRPr/>
            </a:pPr>
            <a:r>
              <a:rPr lang="en-US" sz="1700" dirty="0">
                <a:solidFill>
                  <a:srgbClr val="004B85"/>
                </a:solidFill>
                <a:latin typeface="Calibri" panose="020F0502020204030204" pitchFamily="34" charset="0"/>
                <a:cs typeface="Calibri" panose="020F0502020204030204" pitchFamily="34" charset="0"/>
              </a:rPr>
              <a:t>Rate increases are needed again in 2026 to build surplus; in other words, build savings to have sufficient funds to pay future claims. Depending on the experience of each district type, rate increases will be:</a:t>
            </a:r>
          </a:p>
          <a:p>
            <a:pPr lvl="1">
              <a:buClr>
                <a:srgbClr val="004B85"/>
              </a:buClr>
              <a:defRPr/>
            </a:pPr>
            <a:endParaRPr lang="en-US" sz="1300" dirty="0">
              <a:solidFill>
                <a:srgbClr val="004B85"/>
              </a:solidFill>
              <a:latin typeface="Calibri" panose="020F0502020204030204" pitchFamily="34" charset="0"/>
              <a:cs typeface="Calibri" panose="020F0502020204030204" pitchFamily="34" charset="0"/>
            </a:endParaRPr>
          </a:p>
          <a:p>
            <a:pPr lvl="1">
              <a:buClr>
                <a:srgbClr val="004B85"/>
              </a:buClr>
              <a:defRPr/>
            </a:pPr>
            <a:endParaRPr lang="en-US" sz="1300" dirty="0">
              <a:solidFill>
                <a:srgbClr val="004B85"/>
              </a:solidFill>
              <a:latin typeface="Calibri" panose="020F0502020204030204" pitchFamily="34" charset="0"/>
              <a:cs typeface="Calibri" panose="020F0502020204030204" pitchFamily="34" charset="0"/>
            </a:endParaRPr>
          </a:p>
          <a:p>
            <a:pPr marL="342900" lvl="1" indent="0">
              <a:buClr>
                <a:srgbClr val="004B85"/>
              </a:buClr>
              <a:buNone/>
              <a:defRPr/>
            </a:pPr>
            <a:endParaRPr lang="en-US" sz="1600" dirty="0">
              <a:solidFill>
                <a:srgbClr val="004B85"/>
              </a:solidFill>
              <a:latin typeface="Calibri" panose="020F0502020204030204" pitchFamily="34" charset="0"/>
              <a:cs typeface="Calibri" panose="020F0502020204030204" pitchFamily="34" charset="0"/>
            </a:endParaRPr>
          </a:p>
          <a:p>
            <a:pPr marL="174625" lvl="1">
              <a:spcBef>
                <a:spcPts val="1000"/>
              </a:spcBef>
              <a:buClr>
                <a:srgbClr val="004B85"/>
              </a:buClr>
              <a:defRPr/>
            </a:pPr>
            <a:r>
              <a:rPr lang="en-US" sz="1700" dirty="0">
                <a:solidFill>
                  <a:srgbClr val="004B85"/>
                </a:solidFill>
                <a:latin typeface="Calibri" panose="020F0502020204030204" pitchFamily="34" charset="0"/>
                <a:cs typeface="Calibri" panose="020F0502020204030204" pitchFamily="34" charset="0"/>
              </a:rPr>
              <a:t>The CSD Pool implemented a hail surcharge under Property and Auto Physical Damage after the large 2018 hail losses. Rather than adding a large surcharge, it was decided to add incremental increases over a 10-year period to achieve rate stabilization and help avoid rate spikes when bad weather occurs. Still within that incremental period, we will increase the hail surcharge by another 7% in the hail prone counties.</a:t>
            </a:r>
          </a:p>
          <a:p>
            <a:pPr lvl="1">
              <a:buClr>
                <a:srgbClr val="004B85"/>
              </a:buClr>
              <a:defRPr/>
            </a:pPr>
            <a:endParaRPr lang="en-US" sz="1300" dirty="0">
              <a:solidFill>
                <a:srgbClr val="004B85"/>
              </a:solidFill>
              <a:latin typeface="Calibri" panose="020F0502020204030204" pitchFamily="34" charset="0"/>
              <a:cs typeface="Calibri" panose="020F0502020204030204" pitchFamily="34" charset="0"/>
            </a:endParaRPr>
          </a:p>
        </p:txBody>
      </p:sp>
      <p:sp>
        <p:nvSpPr>
          <p:cNvPr id="4" name="Subtitle 2">
            <a:extLst>
              <a:ext uri="{FF2B5EF4-FFF2-40B4-BE49-F238E27FC236}">
                <a16:creationId xmlns:a16="http://schemas.microsoft.com/office/drawing/2014/main" id="{F77DD3D2-25B5-504A-9169-F0F0F8893280}"/>
              </a:ext>
            </a:extLst>
          </p:cNvPr>
          <p:cNvSpPr txBox="1">
            <a:spLocks/>
          </p:cNvSpPr>
          <p:nvPr/>
        </p:nvSpPr>
        <p:spPr>
          <a:xfrm>
            <a:off x="628650" y="838866"/>
            <a:ext cx="6632762" cy="285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defRPr/>
            </a:pPr>
            <a:r>
              <a:rPr lang="en-US" sz="1350" b="0" i="1" dirty="0">
                <a:solidFill>
                  <a:srgbClr val="004B85"/>
                </a:solidFill>
                <a:latin typeface="Calibri" panose="020F0502020204030204" pitchFamily="34" charset="0"/>
                <a:cs typeface="Calibri" panose="020F0502020204030204" pitchFamily="34" charset="0"/>
              </a:rPr>
              <a:t>38</a:t>
            </a:r>
            <a:r>
              <a:rPr lang="en-US" sz="1350" b="0" i="1" baseline="30000" dirty="0">
                <a:solidFill>
                  <a:srgbClr val="004B85"/>
                </a:solidFill>
                <a:latin typeface="Calibri" panose="020F0502020204030204" pitchFamily="34" charset="0"/>
                <a:cs typeface="Calibri" panose="020F0502020204030204" pitchFamily="34" charset="0"/>
              </a:rPr>
              <a:t>th</a:t>
            </a:r>
            <a:r>
              <a:rPr lang="en-US" sz="1350" b="0" i="1" dirty="0">
                <a:solidFill>
                  <a:srgbClr val="004B85"/>
                </a:solidFill>
                <a:latin typeface="Calibri" panose="020F0502020204030204" pitchFamily="34" charset="0"/>
                <a:cs typeface="Calibri" panose="020F0502020204030204" pitchFamily="34" charset="0"/>
              </a:rPr>
              <a:t> Annual CSD Pool Membership Meeting</a:t>
            </a:r>
            <a:endParaRPr lang="en-US" sz="2100" b="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DA3B42F-48A2-970D-E4B0-418C0C35DDA5}"/>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b="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18B9B7DC-59C8-2F97-993D-67FE1CC573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1"/>
            <a:ext cx="2751526" cy="338639"/>
          </a:xfrm>
          <a:prstGeom prst="rect">
            <a:avLst/>
          </a:prstGeom>
        </p:spPr>
      </p:pic>
      <p:sp>
        <p:nvSpPr>
          <p:cNvPr id="10" name="TextBox 9">
            <a:extLst>
              <a:ext uri="{FF2B5EF4-FFF2-40B4-BE49-F238E27FC236}">
                <a16:creationId xmlns:a16="http://schemas.microsoft.com/office/drawing/2014/main" id="{78A88F84-4E36-55CE-B51D-8D9F036D6EA9}"/>
              </a:ext>
            </a:extLst>
          </p:cNvPr>
          <p:cNvSpPr txBox="1"/>
          <p:nvPr/>
        </p:nvSpPr>
        <p:spPr>
          <a:xfrm>
            <a:off x="154641" y="4573406"/>
            <a:ext cx="1726895" cy="415498"/>
          </a:xfrm>
          <a:prstGeom prst="rect">
            <a:avLst/>
          </a:prstGeom>
          <a:noFill/>
        </p:spPr>
        <p:txBody>
          <a:bodyPr wrap="square" rtlCol="0">
            <a:spAutoFit/>
          </a:bodyPr>
          <a:lstStyle/>
          <a:p>
            <a:pPr defTabSz="685800" eaLnBrk="1" fontAlgn="auto" hangingPunct="1">
              <a:spcBef>
                <a:spcPts val="0"/>
              </a:spcBef>
              <a:spcAft>
                <a:spcPts val="0"/>
              </a:spcAft>
              <a:defRPr/>
            </a:pPr>
            <a:r>
              <a:rPr lang="en-US" sz="2100" b="0" dirty="0">
                <a:solidFill>
                  <a:prstClr val="white"/>
                </a:solidFill>
                <a:latin typeface="Calibri Light" panose="020F0302020204030204"/>
              </a:rPr>
              <a:t>csdpool.org</a:t>
            </a:r>
          </a:p>
        </p:txBody>
      </p:sp>
      <p:graphicFrame>
        <p:nvGraphicFramePr>
          <p:cNvPr id="5" name="Table 4">
            <a:extLst>
              <a:ext uri="{FF2B5EF4-FFF2-40B4-BE49-F238E27FC236}">
                <a16:creationId xmlns:a16="http://schemas.microsoft.com/office/drawing/2014/main" id="{416FE2B3-3CC3-252B-B762-E029D9E14809}"/>
              </a:ext>
            </a:extLst>
          </p:cNvPr>
          <p:cNvGraphicFramePr>
            <a:graphicFrameLocks noGrp="1"/>
          </p:cNvGraphicFramePr>
          <p:nvPr>
            <p:extLst>
              <p:ext uri="{D42A27DB-BD31-4B8C-83A1-F6EECF244321}">
                <p14:modId xmlns:p14="http://schemas.microsoft.com/office/powerpoint/2010/main" val="1050039137"/>
              </p:ext>
            </p:extLst>
          </p:nvPr>
        </p:nvGraphicFramePr>
        <p:xfrm>
          <a:off x="990600" y="2646806"/>
          <a:ext cx="7010400" cy="458344"/>
        </p:xfrm>
        <a:graphic>
          <a:graphicData uri="http://schemas.openxmlformats.org/drawingml/2006/table">
            <a:tbl>
              <a:tblPr firstRow="1" bandRow="1">
                <a:tableStyleId>{5C22544A-7EE6-4342-B048-85BDC9FD1C3A}</a:tableStyleId>
              </a:tblPr>
              <a:tblGrid>
                <a:gridCol w="3349412">
                  <a:extLst>
                    <a:ext uri="{9D8B030D-6E8A-4147-A177-3AD203B41FA5}">
                      <a16:colId xmlns:a16="http://schemas.microsoft.com/office/drawing/2014/main" val="1872633279"/>
                    </a:ext>
                  </a:extLst>
                </a:gridCol>
                <a:gridCol w="3660988">
                  <a:extLst>
                    <a:ext uri="{9D8B030D-6E8A-4147-A177-3AD203B41FA5}">
                      <a16:colId xmlns:a16="http://schemas.microsoft.com/office/drawing/2014/main" val="353278159"/>
                    </a:ext>
                  </a:extLst>
                </a:gridCol>
              </a:tblGrid>
              <a:tr h="190500">
                <a:tc>
                  <a:txBody>
                    <a:bodyPr/>
                    <a:lstStyle/>
                    <a:p>
                      <a:pPr marL="171450" indent="-171450">
                        <a:lnSpc>
                          <a:spcPct val="80000"/>
                        </a:lnSpc>
                        <a:spcBef>
                          <a:spcPts val="600"/>
                        </a:spcBef>
                        <a:buFont typeface="Wingdings" panose="05000000000000000000" pitchFamily="2" charset="2"/>
                        <a:buChar char="Ø"/>
                      </a:pPr>
                      <a:r>
                        <a:rPr lang="en-US" sz="1200" b="0" dirty="0">
                          <a:solidFill>
                            <a:srgbClr val="004B85"/>
                          </a:solidFill>
                          <a:latin typeface="Calibri" panose="020F0502020204030204" pitchFamily="34" charset="0"/>
                          <a:cs typeface="Calibri" panose="020F0502020204030204" pitchFamily="34" charset="0"/>
                        </a:rPr>
                        <a:t>Property: Ranging from 3% to 6%</a:t>
                      </a:r>
                      <a:endParaRPr lang="en-US" b="0" dirty="0"/>
                    </a:p>
                  </a:txBody>
                  <a:tcPr>
                    <a:noFill/>
                  </a:tcPr>
                </a:tc>
                <a:tc>
                  <a:txBody>
                    <a:bodyPr/>
                    <a:lstStyle/>
                    <a:p>
                      <a:pPr marL="171450" marR="0" lvl="0" indent="-171450" algn="l" defTabSz="685800" rtl="0" eaLnBrk="1" fontAlgn="auto" latinLnBrk="0" hangingPunct="1">
                        <a:lnSpc>
                          <a:spcPct val="80000"/>
                        </a:lnSpc>
                        <a:spcBef>
                          <a:spcPts val="600"/>
                        </a:spcBef>
                        <a:spcAft>
                          <a:spcPts val="0"/>
                        </a:spcAft>
                        <a:buClrTx/>
                        <a:buSzTx/>
                        <a:buFont typeface="Wingdings" panose="05000000000000000000" pitchFamily="2" charset="2"/>
                        <a:buChar char="Ø"/>
                        <a:tabLst/>
                        <a:defRPr/>
                      </a:pPr>
                      <a:r>
                        <a:rPr lang="en-US" sz="1200" b="0" dirty="0">
                          <a:solidFill>
                            <a:srgbClr val="004B85"/>
                          </a:solidFill>
                          <a:latin typeface="Calibri" panose="020F0502020204030204" pitchFamily="34" charset="0"/>
                          <a:cs typeface="Calibri" panose="020F0502020204030204" pitchFamily="34" charset="0"/>
                        </a:rPr>
                        <a:t>Auto Physical Damage (APD): Ranging from 5% to 8%</a:t>
                      </a:r>
                    </a:p>
                  </a:txBody>
                  <a:tcPr>
                    <a:noFill/>
                  </a:tcPr>
                </a:tc>
                <a:extLst>
                  <a:ext uri="{0D108BD9-81ED-4DB2-BD59-A6C34878D82A}">
                    <a16:rowId xmlns:a16="http://schemas.microsoft.com/office/drawing/2014/main" val="4014735772"/>
                  </a:ext>
                </a:extLst>
              </a:tr>
              <a:tr h="190500">
                <a:tc>
                  <a:txBody>
                    <a:bodyPr/>
                    <a:lstStyle/>
                    <a:p>
                      <a:pPr marL="171450" indent="-171450">
                        <a:lnSpc>
                          <a:spcPct val="60000"/>
                        </a:lnSpc>
                        <a:buFont typeface="Wingdings" panose="05000000000000000000" pitchFamily="2" charset="2"/>
                        <a:buChar char="Ø"/>
                      </a:pPr>
                      <a:r>
                        <a:rPr lang="en-US" sz="1200" b="0" dirty="0">
                          <a:solidFill>
                            <a:srgbClr val="004B85"/>
                          </a:solidFill>
                          <a:latin typeface="Calibri" panose="020F0502020204030204" pitchFamily="34" charset="0"/>
                          <a:cs typeface="Calibri" panose="020F0502020204030204" pitchFamily="34" charset="0"/>
                        </a:rPr>
                        <a:t>Equipment Breakdown: Ranging from 1% to 4%</a:t>
                      </a:r>
                      <a:endParaRPr lang="en-US" b="0" dirty="0"/>
                    </a:p>
                  </a:txBody>
                  <a:tcPr>
                    <a:noFill/>
                  </a:tcPr>
                </a:tc>
                <a:tc>
                  <a:txBody>
                    <a:bodyPr/>
                    <a:lstStyle/>
                    <a:p>
                      <a:pPr marL="171450" marR="0" lvl="0" indent="-171450" algn="l" defTabSz="685800" rtl="0" eaLnBrk="1" fontAlgn="auto" latinLnBrk="0" hangingPunct="1">
                        <a:lnSpc>
                          <a:spcPct val="60000"/>
                        </a:lnSpc>
                        <a:spcBef>
                          <a:spcPts val="0"/>
                        </a:spcBef>
                        <a:spcAft>
                          <a:spcPts val="0"/>
                        </a:spcAft>
                        <a:buClrTx/>
                        <a:buSzTx/>
                        <a:buFont typeface="Wingdings" panose="05000000000000000000" pitchFamily="2" charset="2"/>
                        <a:buChar char="Ø"/>
                        <a:tabLst/>
                        <a:defRPr/>
                      </a:pPr>
                      <a:r>
                        <a:rPr lang="en-US" sz="1200" b="0" dirty="0">
                          <a:solidFill>
                            <a:srgbClr val="004B85"/>
                          </a:solidFill>
                          <a:latin typeface="Calibri" panose="020F0502020204030204" pitchFamily="34" charset="0"/>
                          <a:cs typeface="Calibri" panose="020F0502020204030204" pitchFamily="34" charset="0"/>
                        </a:rPr>
                        <a:t>Crime: All district types will see a 2% increase</a:t>
                      </a:r>
                    </a:p>
                  </a:txBody>
                  <a:tcPr>
                    <a:noFill/>
                  </a:tcPr>
                </a:tc>
                <a:extLst>
                  <a:ext uri="{0D108BD9-81ED-4DB2-BD59-A6C34878D82A}">
                    <a16:rowId xmlns:a16="http://schemas.microsoft.com/office/drawing/2014/main" val="1073509660"/>
                  </a:ext>
                </a:extLst>
              </a:tr>
            </a:tbl>
          </a:graphicData>
        </a:graphic>
      </p:graphicFrame>
    </p:spTree>
    <p:extLst>
      <p:ext uri="{BB962C8B-B14F-4D97-AF65-F5344CB8AC3E}">
        <p14:creationId xmlns:p14="http://schemas.microsoft.com/office/powerpoint/2010/main" val="1683628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54BA11-D4C2-078B-15DD-3EEEF53624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1C2DEF-4142-BC1C-98A3-AE12751619E2}"/>
              </a:ext>
            </a:extLst>
          </p:cNvPr>
          <p:cNvSpPr>
            <a:spLocks noGrp="1"/>
          </p:cNvSpPr>
          <p:nvPr>
            <p:ph type="title"/>
          </p:nvPr>
        </p:nvSpPr>
        <p:spPr/>
        <p:txBody>
          <a:bodyPr/>
          <a:lstStyle/>
          <a:p>
            <a:r>
              <a:rPr lang="en-US" dirty="0">
                <a:solidFill>
                  <a:srgbClr val="004B85"/>
                </a:solidFill>
                <a:latin typeface="Tw Cen MT Condensed Extra Bold" panose="020B0803020202020204" pitchFamily="34" charset="0"/>
              </a:rPr>
              <a:t>Property Renewal (Cont.)</a:t>
            </a:r>
          </a:p>
        </p:txBody>
      </p:sp>
      <p:sp>
        <p:nvSpPr>
          <p:cNvPr id="3" name="Content Placeholder 2">
            <a:extLst>
              <a:ext uri="{FF2B5EF4-FFF2-40B4-BE49-F238E27FC236}">
                <a16:creationId xmlns:a16="http://schemas.microsoft.com/office/drawing/2014/main" id="{CC56730B-AA8D-6026-9159-6F0D540100E8}"/>
              </a:ext>
            </a:extLst>
          </p:cNvPr>
          <p:cNvSpPr>
            <a:spLocks noGrp="1"/>
          </p:cNvSpPr>
          <p:nvPr>
            <p:ph idx="1"/>
          </p:nvPr>
        </p:nvSpPr>
        <p:spPr>
          <a:xfrm>
            <a:off x="628649" y="1276350"/>
            <a:ext cx="7886700" cy="3104673"/>
          </a:xfrm>
        </p:spPr>
        <p:txBody>
          <a:bodyPr>
            <a:normAutofit/>
          </a:bodyPr>
          <a:lstStyle/>
          <a:p>
            <a:pPr>
              <a:buClr>
                <a:srgbClr val="004B85"/>
              </a:buClr>
              <a:defRPr/>
            </a:pPr>
            <a:r>
              <a:rPr lang="en-US" sz="1600" dirty="0">
                <a:solidFill>
                  <a:srgbClr val="004B85"/>
                </a:solidFill>
                <a:latin typeface="Calibri" panose="020F0502020204030204" pitchFamily="34" charset="0"/>
                <a:cs typeface="Calibri" panose="020F0502020204030204" pitchFamily="34" charset="0"/>
              </a:rPr>
              <a:t>The Wind/Hail Deductible endorsement will continue to apply. For districts that have a total value of real property and outdoor property below $25M, it increases the deductible to 2% of the covered damaged property and applicable business income at the time loss occurs, subject to a $5,000 minimum and $50,000 maximum per occurrence, unless a higher deductible is scheduled at the damaged location. For districts having total values excess of $25M, the terms are the same except the maximum per occurrence deductible is $75,000, unless a higher deductible is scheduled at the damaged location.  </a:t>
            </a:r>
          </a:p>
          <a:p>
            <a:pPr>
              <a:buClr>
                <a:srgbClr val="004B85"/>
              </a:buClr>
              <a:defRPr/>
            </a:pPr>
            <a:r>
              <a:rPr lang="en-US" sz="1600" dirty="0">
                <a:solidFill>
                  <a:srgbClr val="004B85"/>
                </a:solidFill>
                <a:latin typeface="Calibri" panose="020F0502020204030204" pitchFamily="34" charset="0"/>
                <a:cs typeface="Calibri" panose="020F0502020204030204" pitchFamily="34" charset="0"/>
              </a:rPr>
              <a:t>Alternatively, for an additional contribution, a deductible buyback endorsement is available which will reduce the Wind/Hail deductible to $5,000 per occurrence. The endorsement is available for purchase until May 1 annually.</a:t>
            </a:r>
          </a:p>
          <a:p>
            <a:pPr>
              <a:buClr>
                <a:srgbClr val="004B85"/>
              </a:buClr>
              <a:defRPr/>
            </a:pPr>
            <a:r>
              <a:rPr lang="en-US" sz="1600" dirty="0">
                <a:solidFill>
                  <a:srgbClr val="004B85"/>
                </a:solidFill>
                <a:latin typeface="Calibri" panose="020F0502020204030204" pitchFamily="34" charset="0"/>
                <a:cs typeface="Calibri" panose="020F0502020204030204" pitchFamily="34" charset="0"/>
              </a:rPr>
              <a:t>The flood rate for properties located in high-risk Zone A will increase by 5%.</a:t>
            </a:r>
          </a:p>
          <a:p>
            <a:pPr>
              <a:buClr>
                <a:srgbClr val="004B85"/>
              </a:buClr>
              <a:defRPr/>
            </a:pPr>
            <a:endParaRPr lang="en-US" sz="1600" dirty="0">
              <a:solidFill>
                <a:srgbClr val="004B85"/>
              </a:solidFill>
              <a:latin typeface="Calibri" panose="020F0502020204030204" pitchFamily="34" charset="0"/>
              <a:cs typeface="Calibri" panose="020F0502020204030204" pitchFamily="34" charset="0"/>
            </a:endParaRPr>
          </a:p>
        </p:txBody>
      </p:sp>
      <p:sp>
        <p:nvSpPr>
          <p:cNvPr id="4" name="Subtitle 2">
            <a:extLst>
              <a:ext uri="{FF2B5EF4-FFF2-40B4-BE49-F238E27FC236}">
                <a16:creationId xmlns:a16="http://schemas.microsoft.com/office/drawing/2014/main" id="{09B200E8-23A0-9F40-C6D9-17DDAFE58A1F}"/>
              </a:ext>
            </a:extLst>
          </p:cNvPr>
          <p:cNvSpPr txBox="1">
            <a:spLocks/>
          </p:cNvSpPr>
          <p:nvPr/>
        </p:nvSpPr>
        <p:spPr>
          <a:xfrm>
            <a:off x="628650" y="968225"/>
            <a:ext cx="6632762" cy="285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defRPr/>
            </a:pPr>
            <a:r>
              <a:rPr lang="en-US" sz="1350" b="0" i="1" dirty="0">
                <a:solidFill>
                  <a:srgbClr val="004B85"/>
                </a:solidFill>
                <a:latin typeface="Calibri" panose="020F0502020204030204" pitchFamily="34" charset="0"/>
                <a:cs typeface="Calibri" panose="020F0502020204030204" pitchFamily="34" charset="0"/>
              </a:rPr>
              <a:t>38</a:t>
            </a:r>
            <a:r>
              <a:rPr lang="en-US" sz="1350" b="0" i="1" baseline="30000" dirty="0">
                <a:solidFill>
                  <a:srgbClr val="004B85"/>
                </a:solidFill>
                <a:latin typeface="Calibri" panose="020F0502020204030204" pitchFamily="34" charset="0"/>
                <a:cs typeface="Calibri" panose="020F0502020204030204" pitchFamily="34" charset="0"/>
              </a:rPr>
              <a:t>th</a:t>
            </a:r>
            <a:r>
              <a:rPr lang="en-US" sz="1350" b="0" i="1" dirty="0">
                <a:solidFill>
                  <a:srgbClr val="004B85"/>
                </a:solidFill>
                <a:latin typeface="Calibri" panose="020F0502020204030204" pitchFamily="34" charset="0"/>
                <a:cs typeface="Calibri" panose="020F0502020204030204" pitchFamily="34" charset="0"/>
              </a:rPr>
              <a:t> Annual CSD Pool Membership Meeting</a:t>
            </a:r>
            <a:endParaRPr lang="en-US" sz="2100" b="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7C9E1196-9638-7C33-BE64-0F99C9CDDFB6}"/>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b="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496A23D2-6A8A-BB16-31C6-478E1764D1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1"/>
            <a:ext cx="2751526" cy="338639"/>
          </a:xfrm>
          <a:prstGeom prst="rect">
            <a:avLst/>
          </a:prstGeom>
        </p:spPr>
      </p:pic>
      <p:sp>
        <p:nvSpPr>
          <p:cNvPr id="10" name="TextBox 9">
            <a:extLst>
              <a:ext uri="{FF2B5EF4-FFF2-40B4-BE49-F238E27FC236}">
                <a16:creationId xmlns:a16="http://schemas.microsoft.com/office/drawing/2014/main" id="{4BE9108B-C5B5-F417-7EA7-2FD5E224D826}"/>
              </a:ext>
            </a:extLst>
          </p:cNvPr>
          <p:cNvSpPr txBox="1"/>
          <p:nvPr/>
        </p:nvSpPr>
        <p:spPr>
          <a:xfrm>
            <a:off x="154641" y="4573406"/>
            <a:ext cx="1726895" cy="415498"/>
          </a:xfrm>
          <a:prstGeom prst="rect">
            <a:avLst/>
          </a:prstGeom>
          <a:noFill/>
        </p:spPr>
        <p:txBody>
          <a:bodyPr wrap="square" rtlCol="0">
            <a:spAutoFit/>
          </a:bodyPr>
          <a:lstStyle/>
          <a:p>
            <a:pPr defTabSz="685800" eaLnBrk="1" fontAlgn="auto" hangingPunct="1">
              <a:spcBef>
                <a:spcPts val="0"/>
              </a:spcBef>
              <a:spcAft>
                <a:spcPts val="0"/>
              </a:spcAft>
              <a:defRPr/>
            </a:pPr>
            <a:r>
              <a:rPr lang="en-US" sz="2100" b="0" dirty="0">
                <a:solidFill>
                  <a:prstClr val="white"/>
                </a:solidFill>
                <a:latin typeface="Calibri Light" panose="020F0302020204030204"/>
              </a:rPr>
              <a:t>csdpool.org</a:t>
            </a:r>
          </a:p>
        </p:txBody>
      </p:sp>
    </p:spTree>
    <p:extLst>
      <p:ext uri="{BB962C8B-B14F-4D97-AF65-F5344CB8AC3E}">
        <p14:creationId xmlns:p14="http://schemas.microsoft.com/office/powerpoint/2010/main" val="450526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97D4D7-1D61-2C1B-9E92-AB010DF1B9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6E27AE-3A25-5FE6-D08A-EE90009B8D93}"/>
              </a:ext>
            </a:extLst>
          </p:cNvPr>
          <p:cNvSpPr>
            <a:spLocks noGrp="1"/>
          </p:cNvSpPr>
          <p:nvPr>
            <p:ph type="ctrTitle"/>
          </p:nvPr>
        </p:nvSpPr>
        <p:spPr>
          <a:xfrm>
            <a:off x="154641" y="1063178"/>
            <a:ext cx="8834718" cy="1337177"/>
          </a:xfrm>
        </p:spPr>
        <p:txBody>
          <a:bodyPr>
            <a:noAutofit/>
          </a:bodyPr>
          <a:lstStyle/>
          <a:p>
            <a:r>
              <a:rPr lang="en-US" sz="4800" b="1" dirty="0">
                <a:solidFill>
                  <a:srgbClr val="004B85"/>
                </a:solidFill>
                <a:latin typeface="Tw Cen MT Condensed Extra Bold" panose="020B0803020202020204" pitchFamily="34" charset="0"/>
                <a:cs typeface="Calibri" panose="020F0502020204030204" pitchFamily="34" charset="0"/>
              </a:rPr>
              <a:t>Call to Order</a:t>
            </a:r>
            <a:endParaRPr lang="en-US" sz="4800" dirty="0">
              <a:solidFill>
                <a:srgbClr val="004B85"/>
              </a:solidFill>
              <a:latin typeface="Tw Cen MT Condensed Extra Bold" panose="020B0803020202020204" pitchFamily="34" charset="0"/>
              <a:ea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40636CFE-1665-1D6E-6F14-5345F88699E5}"/>
              </a:ext>
            </a:extLst>
          </p:cNvPr>
          <p:cNvSpPr>
            <a:spLocks noGrp="1"/>
          </p:cNvSpPr>
          <p:nvPr>
            <p:ph type="subTitle" idx="1"/>
          </p:nvPr>
        </p:nvSpPr>
        <p:spPr>
          <a:xfrm>
            <a:off x="1143000" y="2472928"/>
            <a:ext cx="6858000" cy="1241822"/>
          </a:xfrm>
        </p:spPr>
        <p:txBody>
          <a:bodyPr/>
          <a:lstStyle/>
          <a:p>
            <a:r>
              <a:rPr lang="en-US" i="1" dirty="0">
                <a:solidFill>
                  <a:srgbClr val="004B85"/>
                </a:solidFill>
                <a:latin typeface="Calibri" panose="020F0502020204030204" pitchFamily="34" charset="0"/>
                <a:ea typeface="Calibri" panose="020F0502020204030204" pitchFamily="34" charset="0"/>
                <a:cs typeface="Calibri" panose="020F0502020204030204" pitchFamily="34" charset="0"/>
              </a:rPr>
              <a:t>James Heckman</a:t>
            </a:r>
          </a:p>
          <a:p>
            <a:r>
              <a:rPr lang="en-US" i="1" dirty="0">
                <a:solidFill>
                  <a:srgbClr val="004B85"/>
                </a:solidFill>
                <a:latin typeface="Calibri" panose="020F0502020204030204" pitchFamily="34" charset="0"/>
                <a:ea typeface="Calibri" panose="020F0502020204030204" pitchFamily="34" charset="0"/>
                <a:cs typeface="Calibri" panose="020F0502020204030204" pitchFamily="34" charset="0"/>
              </a:rPr>
              <a:t>President, Colorado Special Districts Property and Liability Pool</a:t>
            </a:r>
          </a:p>
          <a:p>
            <a:r>
              <a:rPr lang="en-US" i="1" dirty="0">
                <a:solidFill>
                  <a:srgbClr val="004B85"/>
                </a:solidFill>
                <a:latin typeface="Calibri" panose="020F0502020204030204" pitchFamily="34" charset="0"/>
                <a:ea typeface="Calibri" panose="020F0502020204030204" pitchFamily="34" charset="0"/>
                <a:cs typeface="Calibri" panose="020F0502020204030204" pitchFamily="34" charset="0"/>
              </a:rPr>
              <a:t>Representative, Fountain Sanitation District</a:t>
            </a:r>
          </a:p>
        </p:txBody>
      </p:sp>
      <p:sp>
        <p:nvSpPr>
          <p:cNvPr id="9" name="Rectangle 8">
            <a:extLst>
              <a:ext uri="{FF2B5EF4-FFF2-40B4-BE49-F238E27FC236}">
                <a16:creationId xmlns:a16="http://schemas.microsoft.com/office/drawing/2014/main" id="{0D3EAFD0-7A20-898C-B5B6-9463B0C17423}"/>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b="0" dirty="0">
              <a:solidFill>
                <a:prstClr val="white"/>
              </a:solidFill>
              <a:latin typeface="Calibri" panose="020F0502020204030204"/>
            </a:endParaRPr>
          </a:p>
        </p:txBody>
      </p:sp>
      <p:pic>
        <p:nvPicPr>
          <p:cNvPr id="10" name="Picture 9">
            <a:extLst>
              <a:ext uri="{FF2B5EF4-FFF2-40B4-BE49-F238E27FC236}">
                <a16:creationId xmlns:a16="http://schemas.microsoft.com/office/drawing/2014/main" id="{979C6E09-8C8B-A710-9E5F-C26D743B4D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1"/>
            <a:ext cx="2751526" cy="338639"/>
          </a:xfrm>
          <a:prstGeom prst="rect">
            <a:avLst/>
          </a:prstGeom>
        </p:spPr>
      </p:pic>
      <p:sp>
        <p:nvSpPr>
          <p:cNvPr id="4" name="TextBox 3">
            <a:extLst>
              <a:ext uri="{FF2B5EF4-FFF2-40B4-BE49-F238E27FC236}">
                <a16:creationId xmlns:a16="http://schemas.microsoft.com/office/drawing/2014/main" id="{D75461C2-CFAF-1267-6AB7-813D8C875A8C}"/>
              </a:ext>
            </a:extLst>
          </p:cNvPr>
          <p:cNvSpPr txBox="1"/>
          <p:nvPr/>
        </p:nvSpPr>
        <p:spPr>
          <a:xfrm>
            <a:off x="154641" y="4573406"/>
            <a:ext cx="1726895" cy="415498"/>
          </a:xfrm>
          <a:prstGeom prst="rect">
            <a:avLst/>
          </a:prstGeom>
          <a:noFill/>
        </p:spPr>
        <p:txBody>
          <a:bodyPr wrap="square" rtlCol="0">
            <a:spAutoFit/>
          </a:bodyPr>
          <a:lstStyle/>
          <a:p>
            <a:pPr defTabSz="685800" eaLnBrk="1" fontAlgn="auto" hangingPunct="1">
              <a:spcBef>
                <a:spcPts val="0"/>
              </a:spcBef>
              <a:spcAft>
                <a:spcPts val="0"/>
              </a:spcAft>
              <a:defRPr/>
            </a:pPr>
            <a:r>
              <a:rPr lang="en-US" sz="2100" b="0" dirty="0">
                <a:solidFill>
                  <a:prstClr val="white"/>
                </a:solidFill>
                <a:latin typeface="Calibri Light" panose="020F0302020204030204"/>
              </a:rPr>
              <a:t>csdpool.org</a:t>
            </a:r>
          </a:p>
        </p:txBody>
      </p:sp>
    </p:spTree>
    <p:extLst>
      <p:ext uri="{BB962C8B-B14F-4D97-AF65-F5344CB8AC3E}">
        <p14:creationId xmlns:p14="http://schemas.microsoft.com/office/powerpoint/2010/main" val="2225453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4149CC-E1F5-63A8-C90A-D477953779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F22B61-22A2-E797-3B7F-51964286CBBE}"/>
              </a:ext>
            </a:extLst>
          </p:cNvPr>
          <p:cNvSpPr>
            <a:spLocks noGrp="1"/>
          </p:cNvSpPr>
          <p:nvPr>
            <p:ph type="title"/>
          </p:nvPr>
        </p:nvSpPr>
        <p:spPr/>
        <p:txBody>
          <a:bodyPr/>
          <a:lstStyle/>
          <a:p>
            <a:r>
              <a:rPr lang="en-US" dirty="0">
                <a:solidFill>
                  <a:srgbClr val="004B85"/>
                </a:solidFill>
                <a:latin typeface="Tw Cen MT Condensed Extra Bold" panose="020B0803020202020204" pitchFamily="34" charset="0"/>
              </a:rPr>
              <a:t>Property Renewal (Cont.)</a:t>
            </a:r>
          </a:p>
        </p:txBody>
      </p:sp>
      <p:sp>
        <p:nvSpPr>
          <p:cNvPr id="3" name="Content Placeholder 2">
            <a:extLst>
              <a:ext uri="{FF2B5EF4-FFF2-40B4-BE49-F238E27FC236}">
                <a16:creationId xmlns:a16="http://schemas.microsoft.com/office/drawing/2014/main" id="{A55EF3E5-3A6B-7D3D-A870-62512CCFEC96}"/>
              </a:ext>
            </a:extLst>
          </p:cNvPr>
          <p:cNvSpPr>
            <a:spLocks noGrp="1"/>
          </p:cNvSpPr>
          <p:nvPr>
            <p:ph idx="1"/>
          </p:nvPr>
        </p:nvSpPr>
        <p:spPr>
          <a:xfrm>
            <a:off x="628649" y="1276350"/>
            <a:ext cx="7886700" cy="3201771"/>
          </a:xfrm>
        </p:spPr>
        <p:txBody>
          <a:bodyPr>
            <a:normAutofit/>
          </a:bodyPr>
          <a:lstStyle/>
          <a:p>
            <a:pPr marL="171450" lvl="1">
              <a:buClr>
                <a:srgbClr val="004B85"/>
              </a:buClr>
              <a:defRPr/>
            </a:pPr>
            <a:r>
              <a:rPr lang="en-US" sz="1600" dirty="0">
                <a:solidFill>
                  <a:srgbClr val="004B85"/>
                </a:solidFill>
                <a:latin typeface="Calibri" panose="020F0502020204030204" pitchFamily="34" charset="0"/>
                <a:cs typeface="Calibri" panose="020F0502020204030204" pitchFamily="34" charset="0"/>
              </a:rPr>
              <a:t>Building values will trend up between 2% and 3% based on the construction type while contents and inland marine scheduled items will increase by 4%. </a:t>
            </a:r>
          </a:p>
          <a:p>
            <a:pPr marL="171450" lvl="1">
              <a:lnSpc>
                <a:spcPct val="80000"/>
              </a:lnSpc>
              <a:spcBef>
                <a:spcPts val="750"/>
              </a:spcBef>
              <a:buClr>
                <a:srgbClr val="004B85"/>
              </a:buClr>
              <a:defRPr/>
            </a:pPr>
            <a:r>
              <a:rPr lang="en-US" sz="1600" dirty="0">
                <a:solidFill>
                  <a:srgbClr val="004B85"/>
                </a:solidFill>
                <a:latin typeface="Calibri" panose="020F0502020204030204" pitchFamily="34" charset="0"/>
                <a:cs typeface="Calibri" panose="020F0502020204030204" pitchFamily="34" charset="0"/>
              </a:rPr>
              <a:t>Automobile values will not be trended down this year for depreciation because studies have shown that tariffs in the auto industry are increasing the cost of a new car which then increases the demand for used cars (increasing the cost). In addition, the cost of auto parts such as engines, electronics, body parts, aluminum and steel are driving up repair and maintenance costs. Note, that this only applies to vehicles valued at Actual Cash Value. For those valued at Replacement Cost (which includes emergency vehicles), we encourage members to review and update the vehicle value to ensure it is sufficient to replace the vehicle in the event of a total loss due to these increasing costs.</a:t>
            </a:r>
          </a:p>
          <a:p>
            <a:pPr marL="171450" lvl="2">
              <a:lnSpc>
                <a:spcPct val="80000"/>
              </a:lnSpc>
              <a:spcBef>
                <a:spcPts val="750"/>
              </a:spcBef>
              <a:buClr>
                <a:srgbClr val="004B85"/>
              </a:buClr>
              <a:defRPr/>
            </a:pPr>
            <a:r>
              <a:rPr lang="en-US" sz="1600" dirty="0">
                <a:solidFill>
                  <a:srgbClr val="004B85"/>
                </a:solidFill>
                <a:latin typeface="Calibri" panose="020F0502020204030204" pitchFamily="34" charset="0"/>
                <a:cs typeface="Calibri" panose="020F0502020204030204" pitchFamily="34" charset="0"/>
              </a:rPr>
              <a:t>Additional rate adjustments or increased deductibles are possible for some individual members based on their own experience rating (losses compared to contributions). </a:t>
            </a:r>
          </a:p>
          <a:p>
            <a:pPr marL="512763" lvl="2">
              <a:buClr>
                <a:srgbClr val="004B85"/>
              </a:buClr>
              <a:defRPr/>
            </a:pPr>
            <a:endParaRPr lang="en-US" sz="1400" dirty="0">
              <a:solidFill>
                <a:srgbClr val="004B85"/>
              </a:solidFill>
              <a:latin typeface="Calibri" panose="020F0502020204030204" pitchFamily="34" charset="0"/>
              <a:cs typeface="Calibri" panose="020F0502020204030204" pitchFamily="34" charset="0"/>
            </a:endParaRPr>
          </a:p>
        </p:txBody>
      </p:sp>
      <p:sp>
        <p:nvSpPr>
          <p:cNvPr id="4" name="Subtitle 2">
            <a:extLst>
              <a:ext uri="{FF2B5EF4-FFF2-40B4-BE49-F238E27FC236}">
                <a16:creationId xmlns:a16="http://schemas.microsoft.com/office/drawing/2014/main" id="{A43E04F0-4C97-31A0-894C-9642D181FDA8}"/>
              </a:ext>
            </a:extLst>
          </p:cNvPr>
          <p:cNvSpPr txBox="1">
            <a:spLocks/>
          </p:cNvSpPr>
          <p:nvPr/>
        </p:nvSpPr>
        <p:spPr>
          <a:xfrm>
            <a:off x="628650" y="968225"/>
            <a:ext cx="6632762" cy="285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defRPr/>
            </a:pPr>
            <a:r>
              <a:rPr lang="en-US" sz="1350" b="0" i="1" dirty="0">
                <a:solidFill>
                  <a:srgbClr val="004B85"/>
                </a:solidFill>
                <a:latin typeface="Calibri" panose="020F0502020204030204" pitchFamily="34" charset="0"/>
                <a:cs typeface="Calibri" panose="020F0502020204030204" pitchFamily="34" charset="0"/>
              </a:rPr>
              <a:t>38</a:t>
            </a:r>
            <a:r>
              <a:rPr lang="en-US" sz="1350" b="0" i="1" baseline="30000" dirty="0">
                <a:solidFill>
                  <a:srgbClr val="004B85"/>
                </a:solidFill>
                <a:latin typeface="Calibri" panose="020F0502020204030204" pitchFamily="34" charset="0"/>
                <a:cs typeface="Calibri" panose="020F0502020204030204" pitchFamily="34" charset="0"/>
              </a:rPr>
              <a:t>th</a:t>
            </a:r>
            <a:r>
              <a:rPr lang="en-US" sz="1350" b="0" i="1" dirty="0">
                <a:solidFill>
                  <a:srgbClr val="004B85"/>
                </a:solidFill>
                <a:latin typeface="Calibri" panose="020F0502020204030204" pitchFamily="34" charset="0"/>
                <a:cs typeface="Calibri" panose="020F0502020204030204" pitchFamily="34" charset="0"/>
              </a:rPr>
              <a:t> Annual CSD Pool Membership Meeting</a:t>
            </a:r>
            <a:endParaRPr lang="en-US" sz="2100" b="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EF783C9F-0FDC-A326-9D32-5A8F3C5A1BD2}"/>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b="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2252DE10-5E9F-D03E-E325-74266D1C2E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1"/>
            <a:ext cx="2751526" cy="338639"/>
          </a:xfrm>
          <a:prstGeom prst="rect">
            <a:avLst/>
          </a:prstGeom>
        </p:spPr>
      </p:pic>
      <p:sp>
        <p:nvSpPr>
          <p:cNvPr id="10" name="TextBox 9">
            <a:extLst>
              <a:ext uri="{FF2B5EF4-FFF2-40B4-BE49-F238E27FC236}">
                <a16:creationId xmlns:a16="http://schemas.microsoft.com/office/drawing/2014/main" id="{B4EC784A-2DCE-869E-EF98-5B4EA2676034}"/>
              </a:ext>
            </a:extLst>
          </p:cNvPr>
          <p:cNvSpPr txBox="1"/>
          <p:nvPr/>
        </p:nvSpPr>
        <p:spPr>
          <a:xfrm>
            <a:off x="154641" y="4573406"/>
            <a:ext cx="1726895" cy="415498"/>
          </a:xfrm>
          <a:prstGeom prst="rect">
            <a:avLst/>
          </a:prstGeom>
          <a:noFill/>
        </p:spPr>
        <p:txBody>
          <a:bodyPr wrap="square" rtlCol="0">
            <a:spAutoFit/>
          </a:bodyPr>
          <a:lstStyle/>
          <a:p>
            <a:pPr defTabSz="685800" eaLnBrk="1" fontAlgn="auto" hangingPunct="1">
              <a:spcBef>
                <a:spcPts val="0"/>
              </a:spcBef>
              <a:spcAft>
                <a:spcPts val="0"/>
              </a:spcAft>
              <a:defRPr/>
            </a:pPr>
            <a:r>
              <a:rPr lang="en-US" sz="2100" b="0" dirty="0">
                <a:solidFill>
                  <a:prstClr val="white"/>
                </a:solidFill>
                <a:latin typeface="Calibri Light" panose="020F0302020204030204"/>
              </a:rPr>
              <a:t>csdpool.org</a:t>
            </a:r>
          </a:p>
        </p:txBody>
      </p:sp>
    </p:spTree>
    <p:extLst>
      <p:ext uri="{BB962C8B-B14F-4D97-AF65-F5344CB8AC3E}">
        <p14:creationId xmlns:p14="http://schemas.microsoft.com/office/powerpoint/2010/main" val="3872559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21F75A-26F3-85DB-0D69-FD5075AF34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3CAF41-8B4B-A2F2-B67F-98D4B84B343B}"/>
              </a:ext>
            </a:extLst>
          </p:cNvPr>
          <p:cNvSpPr>
            <a:spLocks noGrp="1"/>
          </p:cNvSpPr>
          <p:nvPr>
            <p:ph type="title"/>
          </p:nvPr>
        </p:nvSpPr>
        <p:spPr/>
        <p:txBody>
          <a:bodyPr/>
          <a:lstStyle/>
          <a:p>
            <a:r>
              <a:rPr lang="en-US" dirty="0">
                <a:solidFill>
                  <a:srgbClr val="004B85"/>
                </a:solidFill>
                <a:latin typeface="Tw Cen MT Condensed Extra Bold" panose="020B0803020202020204" pitchFamily="34" charset="0"/>
              </a:rPr>
              <a:t>Property Renewal (Cont.)</a:t>
            </a:r>
          </a:p>
        </p:txBody>
      </p:sp>
      <p:sp>
        <p:nvSpPr>
          <p:cNvPr id="3" name="Content Placeholder 2">
            <a:extLst>
              <a:ext uri="{FF2B5EF4-FFF2-40B4-BE49-F238E27FC236}">
                <a16:creationId xmlns:a16="http://schemas.microsoft.com/office/drawing/2014/main" id="{06CD7FF0-51B7-901A-4B13-E23E75AFC5A9}"/>
              </a:ext>
            </a:extLst>
          </p:cNvPr>
          <p:cNvSpPr>
            <a:spLocks noGrp="1"/>
          </p:cNvSpPr>
          <p:nvPr>
            <p:ph idx="1"/>
          </p:nvPr>
        </p:nvSpPr>
        <p:spPr>
          <a:xfrm>
            <a:off x="628649" y="1276350"/>
            <a:ext cx="7886700" cy="3610911"/>
          </a:xfrm>
        </p:spPr>
        <p:txBody>
          <a:bodyPr>
            <a:normAutofit/>
          </a:bodyPr>
          <a:lstStyle/>
          <a:p>
            <a:pPr>
              <a:buClr>
                <a:srgbClr val="004B85"/>
              </a:buClr>
              <a:defRPr/>
            </a:pPr>
            <a:r>
              <a:rPr lang="en-US" sz="1600" dirty="0">
                <a:solidFill>
                  <a:srgbClr val="004B85"/>
                </a:solidFill>
                <a:latin typeface="Calibri" panose="020F0502020204030204" pitchFamily="34" charset="0"/>
                <a:cs typeface="Calibri" panose="020F0502020204030204" pitchFamily="34" charset="0"/>
              </a:rPr>
              <a:t>Members who do not participate or are not active in the </a:t>
            </a:r>
            <a:r>
              <a:rPr lang="en-US" sz="1600" dirty="0" err="1">
                <a:solidFill>
                  <a:srgbClr val="004B85"/>
                </a:solidFill>
                <a:latin typeface="Calibri" panose="020F0502020204030204" pitchFamily="34" charset="0"/>
                <a:cs typeface="Calibri" panose="020F0502020204030204" pitchFamily="34" charset="0"/>
              </a:rPr>
              <a:t>SambaSafety</a:t>
            </a:r>
            <a:r>
              <a:rPr lang="en-US" sz="1600" dirty="0">
                <a:solidFill>
                  <a:srgbClr val="004B85"/>
                </a:solidFill>
                <a:latin typeface="Calibri" panose="020F0502020204030204" pitchFamily="34" charset="0"/>
                <a:cs typeface="Calibri" panose="020F0502020204030204" pitchFamily="34" charset="0"/>
              </a:rPr>
              <a:t> driver monitoring program, will receive a 5% surcharge on their Auto Physical Damage contribution. We consider a member to be active when they have logged into the system at least annually to review and update employee list and driver information.</a:t>
            </a:r>
          </a:p>
          <a:p>
            <a:pPr>
              <a:buClr>
                <a:srgbClr val="004B85"/>
              </a:buClr>
              <a:defRPr/>
            </a:pPr>
            <a:r>
              <a:rPr lang="en-US" sz="1600" dirty="0">
                <a:solidFill>
                  <a:srgbClr val="004B85"/>
                </a:solidFill>
                <a:latin typeface="Calibri" panose="020F0502020204030204" pitchFamily="34" charset="0"/>
                <a:cs typeface="Calibri" panose="020F0502020204030204" pitchFamily="34" charset="0"/>
              </a:rPr>
              <a:t>Coverage Form Changes:</a:t>
            </a:r>
          </a:p>
          <a:p>
            <a:pPr lvl="1">
              <a:buClr>
                <a:srgbClr val="004B85"/>
              </a:buClr>
              <a:defRPr/>
            </a:pPr>
            <a:r>
              <a:rPr lang="en-US" sz="1600" dirty="0">
                <a:solidFill>
                  <a:srgbClr val="004B85"/>
                </a:solidFill>
                <a:latin typeface="Calibri" panose="020F0502020204030204" pitchFamily="34" charset="0"/>
                <a:cs typeface="Calibri" panose="020F0502020204030204" pitchFamily="34" charset="0"/>
              </a:rPr>
              <a:t>The Property and Auto Physical Damage Coverage documents will have very minor updates for 2026, all to correct sequencing and typographical errors. No change to coverage will occur. </a:t>
            </a:r>
          </a:p>
          <a:p>
            <a:pPr marL="174625" lvl="1">
              <a:spcBef>
                <a:spcPts val="775"/>
              </a:spcBef>
              <a:buClr>
                <a:srgbClr val="004B85"/>
              </a:buClr>
              <a:defRPr/>
            </a:pPr>
            <a:r>
              <a:rPr lang="en-US" sz="1600" dirty="0">
                <a:solidFill>
                  <a:srgbClr val="004B85"/>
                </a:solidFill>
                <a:latin typeface="Calibri" panose="020F0502020204030204" pitchFamily="34" charset="0"/>
                <a:cs typeface="Calibri" panose="020F0502020204030204" pitchFamily="34" charset="0"/>
              </a:rPr>
              <a:t>Questions? </a:t>
            </a:r>
          </a:p>
          <a:p>
            <a:pPr lvl="1">
              <a:buClr>
                <a:srgbClr val="004B85"/>
              </a:buClr>
              <a:defRPr/>
            </a:pPr>
            <a:endParaRPr lang="en-US" sz="1300" dirty="0">
              <a:solidFill>
                <a:srgbClr val="004B85"/>
              </a:solidFill>
              <a:latin typeface="Calibri" panose="020F0502020204030204" pitchFamily="34" charset="0"/>
              <a:cs typeface="Calibri" panose="020F0502020204030204" pitchFamily="34" charset="0"/>
            </a:endParaRPr>
          </a:p>
        </p:txBody>
      </p:sp>
      <p:sp>
        <p:nvSpPr>
          <p:cNvPr id="4" name="Subtitle 2">
            <a:extLst>
              <a:ext uri="{FF2B5EF4-FFF2-40B4-BE49-F238E27FC236}">
                <a16:creationId xmlns:a16="http://schemas.microsoft.com/office/drawing/2014/main" id="{0C830382-4BB4-37E9-0C3C-A6A67B08352D}"/>
              </a:ext>
            </a:extLst>
          </p:cNvPr>
          <p:cNvSpPr txBox="1">
            <a:spLocks/>
          </p:cNvSpPr>
          <p:nvPr/>
        </p:nvSpPr>
        <p:spPr>
          <a:xfrm>
            <a:off x="628650" y="968225"/>
            <a:ext cx="6632762" cy="285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defRPr/>
            </a:pPr>
            <a:r>
              <a:rPr lang="en-US" sz="1350" b="0" i="1" dirty="0">
                <a:solidFill>
                  <a:srgbClr val="004B85"/>
                </a:solidFill>
                <a:latin typeface="Calibri" panose="020F0502020204030204" pitchFamily="34" charset="0"/>
                <a:cs typeface="Calibri" panose="020F0502020204030204" pitchFamily="34" charset="0"/>
              </a:rPr>
              <a:t>38</a:t>
            </a:r>
            <a:r>
              <a:rPr lang="en-US" sz="1350" b="0" i="1" baseline="30000" dirty="0">
                <a:solidFill>
                  <a:srgbClr val="004B85"/>
                </a:solidFill>
                <a:latin typeface="Calibri" panose="020F0502020204030204" pitchFamily="34" charset="0"/>
                <a:cs typeface="Calibri" panose="020F0502020204030204" pitchFamily="34" charset="0"/>
              </a:rPr>
              <a:t>th</a:t>
            </a:r>
            <a:r>
              <a:rPr lang="en-US" sz="1350" b="0" i="1" dirty="0">
                <a:solidFill>
                  <a:srgbClr val="004B85"/>
                </a:solidFill>
                <a:latin typeface="Calibri" panose="020F0502020204030204" pitchFamily="34" charset="0"/>
                <a:cs typeface="Calibri" panose="020F0502020204030204" pitchFamily="34" charset="0"/>
              </a:rPr>
              <a:t> Annual CSD Pool Membership Meeting</a:t>
            </a:r>
            <a:endParaRPr lang="en-US" sz="2100" b="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9ECEF931-4261-413D-8A04-6886F2DF7C86}"/>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b="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912E3322-5DC0-8FB5-DC9E-26D1D87526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1"/>
            <a:ext cx="2751526" cy="338639"/>
          </a:xfrm>
          <a:prstGeom prst="rect">
            <a:avLst/>
          </a:prstGeom>
        </p:spPr>
      </p:pic>
      <p:sp>
        <p:nvSpPr>
          <p:cNvPr id="10" name="TextBox 9">
            <a:extLst>
              <a:ext uri="{FF2B5EF4-FFF2-40B4-BE49-F238E27FC236}">
                <a16:creationId xmlns:a16="http://schemas.microsoft.com/office/drawing/2014/main" id="{2C68F471-2543-EB2D-63E6-9D3626C50136}"/>
              </a:ext>
            </a:extLst>
          </p:cNvPr>
          <p:cNvSpPr txBox="1"/>
          <p:nvPr/>
        </p:nvSpPr>
        <p:spPr>
          <a:xfrm>
            <a:off x="154641" y="4573406"/>
            <a:ext cx="1726895" cy="415498"/>
          </a:xfrm>
          <a:prstGeom prst="rect">
            <a:avLst/>
          </a:prstGeom>
          <a:noFill/>
        </p:spPr>
        <p:txBody>
          <a:bodyPr wrap="square" rtlCol="0">
            <a:spAutoFit/>
          </a:bodyPr>
          <a:lstStyle/>
          <a:p>
            <a:pPr defTabSz="685800" eaLnBrk="1" fontAlgn="auto" hangingPunct="1">
              <a:spcBef>
                <a:spcPts val="0"/>
              </a:spcBef>
              <a:spcAft>
                <a:spcPts val="0"/>
              </a:spcAft>
              <a:defRPr/>
            </a:pPr>
            <a:r>
              <a:rPr lang="en-US" sz="2100" b="0" dirty="0">
                <a:solidFill>
                  <a:prstClr val="white"/>
                </a:solidFill>
                <a:latin typeface="Calibri Light" panose="020F0302020204030204"/>
              </a:rPr>
              <a:t>csdpool.org</a:t>
            </a:r>
          </a:p>
        </p:txBody>
      </p:sp>
    </p:spTree>
    <p:extLst>
      <p:ext uri="{BB962C8B-B14F-4D97-AF65-F5344CB8AC3E}">
        <p14:creationId xmlns:p14="http://schemas.microsoft.com/office/powerpoint/2010/main" val="1631442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1EBE809-528E-EA96-03B8-6E9DABB1B6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F9F748-8B35-ACD1-D1E2-2BCA67D7417A}"/>
              </a:ext>
            </a:extLst>
          </p:cNvPr>
          <p:cNvSpPr>
            <a:spLocks noGrp="1"/>
          </p:cNvSpPr>
          <p:nvPr>
            <p:ph type="title"/>
          </p:nvPr>
        </p:nvSpPr>
        <p:spPr/>
        <p:txBody>
          <a:bodyPr/>
          <a:lstStyle/>
          <a:p>
            <a:r>
              <a:rPr lang="en-US" dirty="0">
                <a:solidFill>
                  <a:srgbClr val="004B85"/>
                </a:solidFill>
                <a:latin typeface="Tw Cen MT Condensed Extra Bold" panose="020B0803020202020204" pitchFamily="34" charset="0"/>
              </a:rPr>
              <a:t>Liability Renewal</a:t>
            </a:r>
          </a:p>
        </p:txBody>
      </p:sp>
      <p:sp>
        <p:nvSpPr>
          <p:cNvPr id="3" name="Content Placeholder 2">
            <a:extLst>
              <a:ext uri="{FF2B5EF4-FFF2-40B4-BE49-F238E27FC236}">
                <a16:creationId xmlns:a16="http://schemas.microsoft.com/office/drawing/2014/main" id="{52CC0B77-EEB0-8505-BE9B-4EF672A794D3}"/>
              </a:ext>
            </a:extLst>
          </p:cNvPr>
          <p:cNvSpPr>
            <a:spLocks noGrp="1"/>
          </p:cNvSpPr>
          <p:nvPr>
            <p:ph idx="1"/>
          </p:nvPr>
        </p:nvSpPr>
        <p:spPr>
          <a:xfrm>
            <a:off x="628649" y="1276350"/>
            <a:ext cx="7886700" cy="3297056"/>
          </a:xfrm>
        </p:spPr>
        <p:txBody>
          <a:bodyPr>
            <a:noAutofit/>
          </a:bodyPr>
          <a:lstStyle/>
          <a:p>
            <a:pPr>
              <a:buClr>
                <a:srgbClr val="004B85"/>
              </a:buClr>
              <a:defRPr/>
            </a:pPr>
            <a:r>
              <a:rPr lang="en-US" sz="1600" dirty="0">
                <a:solidFill>
                  <a:srgbClr val="004B85"/>
                </a:solidFill>
                <a:latin typeface="Calibri" panose="020F0502020204030204" pitchFamily="34" charset="0"/>
                <a:cs typeface="Calibri" panose="020F0502020204030204" pitchFamily="34" charset="0"/>
              </a:rPr>
              <a:t>As previously mentioned, an evaluation is performed to determine what areas, if any, need to be changed for the next program year. The program can be left as written or there can be rate adjustments and/or increased deductibles.</a:t>
            </a:r>
          </a:p>
          <a:p>
            <a:pPr>
              <a:buClr>
                <a:srgbClr val="004B85"/>
              </a:buClr>
              <a:defRPr/>
            </a:pPr>
            <a:r>
              <a:rPr lang="en-US" sz="1600" dirty="0">
                <a:solidFill>
                  <a:srgbClr val="004B85"/>
                </a:solidFill>
                <a:latin typeface="Calibri" panose="020F0502020204030204" pitchFamily="34" charset="0"/>
                <a:cs typeface="Calibri" panose="020F0502020204030204" pitchFamily="34" charset="0"/>
              </a:rPr>
              <a:t>Rate increases are needed again in 2026 to build surplus. Depending on the experience of each district type, rate increases will be:</a:t>
            </a:r>
          </a:p>
          <a:p>
            <a:pPr>
              <a:buClr>
                <a:srgbClr val="004B85"/>
              </a:buClr>
              <a:defRPr/>
            </a:pPr>
            <a:endParaRPr lang="en-US" sz="1600" dirty="0">
              <a:solidFill>
                <a:srgbClr val="004B85"/>
              </a:solidFill>
              <a:latin typeface="Calibri" panose="020F0502020204030204" pitchFamily="34" charset="0"/>
              <a:cs typeface="Calibri" panose="020F0502020204030204" pitchFamily="34" charset="0"/>
            </a:endParaRPr>
          </a:p>
          <a:p>
            <a:pPr>
              <a:buClr>
                <a:srgbClr val="004B85"/>
              </a:buClr>
              <a:defRPr/>
            </a:pPr>
            <a:endParaRPr lang="en-US" sz="1600" dirty="0">
              <a:solidFill>
                <a:srgbClr val="004B85"/>
              </a:solidFill>
              <a:latin typeface="Calibri" panose="020F0502020204030204" pitchFamily="34" charset="0"/>
              <a:cs typeface="Calibri" panose="020F0502020204030204" pitchFamily="34" charset="0"/>
            </a:endParaRPr>
          </a:p>
          <a:p>
            <a:pPr marL="171450" lvl="1">
              <a:lnSpc>
                <a:spcPct val="100000"/>
              </a:lnSpc>
              <a:spcBef>
                <a:spcPts val="0"/>
              </a:spcBef>
              <a:buClr>
                <a:srgbClr val="004B85"/>
              </a:buClr>
              <a:defRPr/>
            </a:pPr>
            <a:r>
              <a:rPr lang="en-US" sz="1600" dirty="0">
                <a:solidFill>
                  <a:srgbClr val="004B85"/>
                </a:solidFill>
                <a:latin typeface="Calibri" panose="020F0502020204030204" pitchFamily="34" charset="0"/>
                <a:cs typeface="Calibri" panose="020F0502020204030204" pitchFamily="34" charset="0"/>
              </a:rPr>
              <a:t>Members who don’t participate or are not active in the </a:t>
            </a:r>
            <a:r>
              <a:rPr lang="en-US" sz="1600" dirty="0" err="1">
                <a:solidFill>
                  <a:srgbClr val="004B85"/>
                </a:solidFill>
                <a:latin typeface="Calibri" panose="020F0502020204030204" pitchFamily="34" charset="0"/>
                <a:cs typeface="Calibri" panose="020F0502020204030204" pitchFamily="34" charset="0"/>
              </a:rPr>
              <a:t>SambaSafety</a:t>
            </a:r>
            <a:r>
              <a:rPr lang="en-US" sz="1600" dirty="0">
                <a:solidFill>
                  <a:srgbClr val="004B85"/>
                </a:solidFill>
                <a:latin typeface="Calibri" panose="020F0502020204030204" pitchFamily="34" charset="0"/>
                <a:cs typeface="Calibri" panose="020F0502020204030204" pitchFamily="34" charset="0"/>
              </a:rPr>
              <a:t> driver monitoring program will receive a 5% surcharge on their Automobile Liability contribution. A member is active when they have logged into the system at least annually to review and update employee list and driver information.</a:t>
            </a:r>
          </a:p>
        </p:txBody>
      </p:sp>
      <p:sp>
        <p:nvSpPr>
          <p:cNvPr id="4" name="Subtitle 2">
            <a:extLst>
              <a:ext uri="{FF2B5EF4-FFF2-40B4-BE49-F238E27FC236}">
                <a16:creationId xmlns:a16="http://schemas.microsoft.com/office/drawing/2014/main" id="{7DAC2194-7C56-A79E-812C-0D4901F84C8A}"/>
              </a:ext>
            </a:extLst>
          </p:cNvPr>
          <p:cNvSpPr txBox="1">
            <a:spLocks/>
          </p:cNvSpPr>
          <p:nvPr/>
        </p:nvSpPr>
        <p:spPr>
          <a:xfrm>
            <a:off x="628650" y="968225"/>
            <a:ext cx="6632762" cy="285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defRPr/>
            </a:pPr>
            <a:r>
              <a:rPr lang="en-US" sz="1350" b="0" i="1" dirty="0">
                <a:solidFill>
                  <a:srgbClr val="004B85"/>
                </a:solidFill>
                <a:latin typeface="Calibri" panose="020F0502020204030204" pitchFamily="34" charset="0"/>
                <a:cs typeface="Calibri" panose="020F0502020204030204" pitchFamily="34" charset="0"/>
              </a:rPr>
              <a:t>38</a:t>
            </a:r>
            <a:r>
              <a:rPr lang="en-US" sz="1350" b="0" i="1" baseline="30000" dirty="0">
                <a:solidFill>
                  <a:srgbClr val="004B85"/>
                </a:solidFill>
                <a:latin typeface="Calibri" panose="020F0502020204030204" pitchFamily="34" charset="0"/>
                <a:cs typeface="Calibri" panose="020F0502020204030204" pitchFamily="34" charset="0"/>
              </a:rPr>
              <a:t>th</a:t>
            </a:r>
            <a:r>
              <a:rPr lang="en-US" sz="1350" b="0" i="1" dirty="0">
                <a:solidFill>
                  <a:srgbClr val="004B85"/>
                </a:solidFill>
                <a:latin typeface="Calibri" panose="020F0502020204030204" pitchFamily="34" charset="0"/>
                <a:cs typeface="Calibri" panose="020F0502020204030204" pitchFamily="34" charset="0"/>
              </a:rPr>
              <a:t> Annual CSD Pool Membership Meeting</a:t>
            </a:r>
            <a:endParaRPr lang="en-US" sz="2100" b="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F0AC79C-DA03-4B41-1A76-17C76FC55823}"/>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b="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414860D5-8C77-E434-3C44-81855A1F09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1"/>
            <a:ext cx="2751526" cy="338639"/>
          </a:xfrm>
          <a:prstGeom prst="rect">
            <a:avLst/>
          </a:prstGeom>
        </p:spPr>
      </p:pic>
      <p:sp>
        <p:nvSpPr>
          <p:cNvPr id="10" name="TextBox 9">
            <a:extLst>
              <a:ext uri="{FF2B5EF4-FFF2-40B4-BE49-F238E27FC236}">
                <a16:creationId xmlns:a16="http://schemas.microsoft.com/office/drawing/2014/main" id="{842B5318-B96A-386B-9FFC-FC14C8FAB9CC}"/>
              </a:ext>
            </a:extLst>
          </p:cNvPr>
          <p:cNvSpPr txBox="1"/>
          <p:nvPr/>
        </p:nvSpPr>
        <p:spPr>
          <a:xfrm>
            <a:off x="154641" y="4573406"/>
            <a:ext cx="1726895" cy="415498"/>
          </a:xfrm>
          <a:prstGeom prst="rect">
            <a:avLst/>
          </a:prstGeom>
          <a:noFill/>
        </p:spPr>
        <p:txBody>
          <a:bodyPr wrap="square" rtlCol="0">
            <a:spAutoFit/>
          </a:bodyPr>
          <a:lstStyle/>
          <a:p>
            <a:pPr defTabSz="685800" eaLnBrk="1" fontAlgn="auto" hangingPunct="1">
              <a:spcBef>
                <a:spcPts val="0"/>
              </a:spcBef>
              <a:spcAft>
                <a:spcPts val="0"/>
              </a:spcAft>
              <a:defRPr/>
            </a:pPr>
            <a:r>
              <a:rPr lang="en-US" sz="2100" b="0" dirty="0">
                <a:solidFill>
                  <a:prstClr val="white"/>
                </a:solidFill>
                <a:latin typeface="Calibri Light" panose="020F0302020204030204"/>
              </a:rPr>
              <a:t>csdpool.org</a:t>
            </a:r>
          </a:p>
        </p:txBody>
      </p:sp>
      <p:graphicFrame>
        <p:nvGraphicFramePr>
          <p:cNvPr id="8" name="Table 7">
            <a:extLst>
              <a:ext uri="{FF2B5EF4-FFF2-40B4-BE49-F238E27FC236}">
                <a16:creationId xmlns:a16="http://schemas.microsoft.com/office/drawing/2014/main" id="{82D85B70-9446-C643-0E62-C73C7FE78AF8}"/>
              </a:ext>
            </a:extLst>
          </p:cNvPr>
          <p:cNvGraphicFramePr>
            <a:graphicFrameLocks noGrp="1"/>
          </p:cNvGraphicFramePr>
          <p:nvPr>
            <p:extLst>
              <p:ext uri="{D42A27DB-BD31-4B8C-83A1-F6EECF244321}">
                <p14:modId xmlns:p14="http://schemas.microsoft.com/office/powerpoint/2010/main" val="2783695404"/>
              </p:ext>
            </p:extLst>
          </p:nvPr>
        </p:nvGraphicFramePr>
        <p:xfrm>
          <a:off x="1143000" y="2571750"/>
          <a:ext cx="7015586" cy="548640"/>
        </p:xfrm>
        <a:graphic>
          <a:graphicData uri="http://schemas.openxmlformats.org/drawingml/2006/table">
            <a:tbl>
              <a:tblPr firstRow="1" bandRow="1">
                <a:tableStyleId>{5C22544A-7EE6-4342-B048-85BDC9FD1C3A}</a:tableStyleId>
              </a:tblPr>
              <a:tblGrid>
                <a:gridCol w="3547565">
                  <a:extLst>
                    <a:ext uri="{9D8B030D-6E8A-4147-A177-3AD203B41FA5}">
                      <a16:colId xmlns:a16="http://schemas.microsoft.com/office/drawing/2014/main" val="3575562948"/>
                    </a:ext>
                  </a:extLst>
                </a:gridCol>
                <a:gridCol w="3468021">
                  <a:extLst>
                    <a:ext uri="{9D8B030D-6E8A-4147-A177-3AD203B41FA5}">
                      <a16:colId xmlns:a16="http://schemas.microsoft.com/office/drawing/2014/main" val="1129306540"/>
                    </a:ext>
                  </a:extLst>
                </a:gridCol>
              </a:tblGrid>
              <a:tr h="228600">
                <a:tc>
                  <a:txBody>
                    <a:bodyPr/>
                    <a:lstStyle/>
                    <a:p>
                      <a:pPr marL="285750" indent="-285750">
                        <a:buFont typeface="Wingdings" panose="05000000000000000000" pitchFamily="2" charset="2"/>
                        <a:buChar char="Ø"/>
                      </a:pPr>
                      <a:r>
                        <a:rPr lang="en-US" sz="1200" b="0" kern="1200" dirty="0">
                          <a:solidFill>
                            <a:srgbClr val="004B85"/>
                          </a:solidFill>
                          <a:latin typeface="Calibri" panose="020F0502020204030204" pitchFamily="34" charset="0"/>
                          <a:ea typeface="+mn-ea"/>
                          <a:cs typeface="Calibri" panose="020F0502020204030204" pitchFamily="34" charset="0"/>
                        </a:rPr>
                        <a:t>General Liability, ranging from 3% to 5%</a:t>
                      </a:r>
                    </a:p>
                  </a:txBody>
                  <a:tcPr>
                    <a:noFill/>
                  </a:tcPr>
                </a:tc>
                <a:tc>
                  <a:txBody>
                    <a:bodyPr/>
                    <a:lstStyle/>
                    <a:p>
                      <a:pPr marL="285750" indent="-285750" algn="l" defTabSz="685800" rtl="0" eaLnBrk="1" latinLnBrk="0" hangingPunct="1">
                        <a:buFont typeface="Wingdings" panose="05000000000000000000" pitchFamily="2" charset="2"/>
                        <a:buChar char="Ø"/>
                      </a:pPr>
                      <a:r>
                        <a:rPr lang="en-US" sz="1200" b="0" kern="1200" dirty="0">
                          <a:solidFill>
                            <a:srgbClr val="004B85"/>
                          </a:solidFill>
                          <a:latin typeface="Calibri" panose="020F0502020204030204" pitchFamily="34" charset="0"/>
                          <a:ea typeface="+mn-ea"/>
                          <a:cs typeface="Calibri" panose="020F0502020204030204" pitchFamily="34" charset="0"/>
                        </a:rPr>
                        <a:t>Automobile Liability, Ranging from 3% to 6%</a:t>
                      </a:r>
                    </a:p>
                  </a:txBody>
                  <a:tcPr>
                    <a:noFill/>
                  </a:tcPr>
                </a:tc>
                <a:extLst>
                  <a:ext uri="{0D108BD9-81ED-4DB2-BD59-A6C34878D82A}">
                    <a16:rowId xmlns:a16="http://schemas.microsoft.com/office/drawing/2014/main" val="2321144400"/>
                  </a:ext>
                </a:extLst>
              </a:tr>
              <a:tr h="228600">
                <a:tc>
                  <a:txBody>
                    <a:bodyPr/>
                    <a:lstStyle/>
                    <a:p>
                      <a:pPr marL="285750" indent="-285750">
                        <a:buFont typeface="Wingdings" panose="05000000000000000000" pitchFamily="2" charset="2"/>
                        <a:buChar char="Ø"/>
                      </a:pPr>
                      <a:r>
                        <a:rPr lang="en-US" sz="1200" kern="1200" dirty="0">
                          <a:solidFill>
                            <a:srgbClr val="004B85"/>
                          </a:solidFill>
                          <a:latin typeface="Calibri" panose="020F0502020204030204" pitchFamily="34" charset="0"/>
                          <a:ea typeface="+mn-ea"/>
                          <a:cs typeface="Calibri" panose="020F0502020204030204" pitchFamily="34" charset="0"/>
                        </a:rPr>
                        <a:t>Public Officials Liability, ranging from 3% to 5%</a:t>
                      </a:r>
                    </a:p>
                  </a:txBody>
                  <a:tcPr>
                    <a:noFill/>
                  </a:tcPr>
                </a:tc>
                <a:tc>
                  <a:txBody>
                    <a:bodyPr/>
                    <a:lstStyle/>
                    <a:p>
                      <a:pPr marL="285750" indent="-285750" algn="l" defTabSz="685800" rtl="0" eaLnBrk="1" latinLnBrk="0" hangingPunct="1">
                        <a:buFont typeface="Wingdings" panose="05000000000000000000" pitchFamily="2" charset="2"/>
                        <a:buChar char="Ø"/>
                      </a:pPr>
                      <a:r>
                        <a:rPr lang="en-US" sz="1200" b="0" kern="1200" dirty="0">
                          <a:solidFill>
                            <a:srgbClr val="004B85"/>
                          </a:solidFill>
                          <a:latin typeface="Calibri" panose="020F0502020204030204" pitchFamily="34" charset="0"/>
                          <a:ea typeface="+mn-ea"/>
                          <a:cs typeface="Calibri" panose="020F0502020204030204" pitchFamily="34" charset="0"/>
                        </a:rPr>
                        <a:t>No Fault Water/Sewer, Ranging from 0% to 5%</a:t>
                      </a:r>
                    </a:p>
                  </a:txBody>
                  <a:tcPr>
                    <a:noFill/>
                  </a:tcPr>
                </a:tc>
                <a:extLst>
                  <a:ext uri="{0D108BD9-81ED-4DB2-BD59-A6C34878D82A}">
                    <a16:rowId xmlns:a16="http://schemas.microsoft.com/office/drawing/2014/main" val="3326683710"/>
                  </a:ext>
                </a:extLst>
              </a:tr>
            </a:tbl>
          </a:graphicData>
        </a:graphic>
      </p:graphicFrame>
    </p:spTree>
    <p:extLst>
      <p:ext uri="{BB962C8B-B14F-4D97-AF65-F5344CB8AC3E}">
        <p14:creationId xmlns:p14="http://schemas.microsoft.com/office/powerpoint/2010/main" val="2413405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D6840-59B5-A2C6-B052-8D3CDA3F88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E4841A-04D7-4976-6F3B-0CE3B0656FAB}"/>
              </a:ext>
            </a:extLst>
          </p:cNvPr>
          <p:cNvSpPr>
            <a:spLocks noGrp="1"/>
          </p:cNvSpPr>
          <p:nvPr>
            <p:ph type="title"/>
          </p:nvPr>
        </p:nvSpPr>
        <p:spPr/>
        <p:txBody>
          <a:bodyPr/>
          <a:lstStyle/>
          <a:p>
            <a:r>
              <a:rPr lang="en-US" dirty="0">
                <a:solidFill>
                  <a:srgbClr val="004B85"/>
                </a:solidFill>
                <a:latin typeface="Tw Cen MT Condensed Extra Bold" panose="020B0803020202020204" pitchFamily="34" charset="0"/>
              </a:rPr>
              <a:t>Liability Renewal (Cont.)</a:t>
            </a:r>
          </a:p>
        </p:txBody>
      </p:sp>
      <p:sp>
        <p:nvSpPr>
          <p:cNvPr id="3" name="Content Placeholder 2">
            <a:extLst>
              <a:ext uri="{FF2B5EF4-FFF2-40B4-BE49-F238E27FC236}">
                <a16:creationId xmlns:a16="http://schemas.microsoft.com/office/drawing/2014/main" id="{9D54A532-FAF6-17C6-9C71-DA803F2A9D9D}"/>
              </a:ext>
            </a:extLst>
          </p:cNvPr>
          <p:cNvSpPr>
            <a:spLocks noGrp="1"/>
          </p:cNvSpPr>
          <p:nvPr>
            <p:ph idx="1"/>
          </p:nvPr>
        </p:nvSpPr>
        <p:spPr>
          <a:xfrm>
            <a:off x="628649" y="1276350"/>
            <a:ext cx="7886700" cy="3297056"/>
          </a:xfrm>
        </p:spPr>
        <p:txBody>
          <a:bodyPr>
            <a:noAutofit/>
          </a:bodyPr>
          <a:lstStyle/>
          <a:p>
            <a:pPr marL="171450" lvl="1">
              <a:spcBef>
                <a:spcPts val="750"/>
              </a:spcBef>
              <a:buClr>
                <a:srgbClr val="004B85"/>
              </a:buClr>
              <a:defRPr/>
            </a:pPr>
            <a:r>
              <a:rPr lang="en-US" sz="1600" dirty="0">
                <a:solidFill>
                  <a:srgbClr val="004B85"/>
                </a:solidFill>
                <a:latin typeface="Calibri" panose="020F0502020204030204" pitchFamily="34" charset="0"/>
                <a:cs typeface="Calibri" panose="020F0502020204030204" pitchFamily="34" charset="0"/>
              </a:rPr>
              <a:t>The rate for Volunteer Accident coverage will increase by 50%. This increase may sound like a lot, however based on the current hours reported, not one district will pay more than $350 in additional annual contribution due to this increase. We anticipate this will be the last year of such a high rate increase on this coverage line.</a:t>
            </a:r>
          </a:p>
          <a:p>
            <a:pPr marL="171450" lvl="1">
              <a:spcBef>
                <a:spcPts val="750"/>
              </a:spcBef>
              <a:buClr>
                <a:srgbClr val="004B85"/>
              </a:buClr>
              <a:defRPr/>
            </a:pPr>
            <a:r>
              <a:rPr lang="en-US" sz="1600" dirty="0">
                <a:solidFill>
                  <a:srgbClr val="004B85"/>
                </a:solidFill>
                <a:latin typeface="Calibri" panose="020F0502020204030204" pitchFamily="34" charset="0"/>
                <a:cs typeface="Calibri" panose="020F0502020204030204" pitchFamily="34" charset="0"/>
              </a:rPr>
              <a:t>Additional rate adjustments or increased deductibles are possible for some individual members based on their own experience rating (losses compared to contributions).</a:t>
            </a:r>
          </a:p>
          <a:p>
            <a:pPr>
              <a:buClr>
                <a:srgbClr val="004B85"/>
              </a:buClr>
              <a:defRPr/>
            </a:pPr>
            <a:r>
              <a:rPr lang="en-US" sz="1600" dirty="0">
                <a:solidFill>
                  <a:srgbClr val="004B85"/>
                </a:solidFill>
                <a:latin typeface="Calibri" panose="020F0502020204030204" pitchFamily="34" charset="0"/>
                <a:cs typeface="Calibri" panose="020F0502020204030204" pitchFamily="34" charset="0"/>
              </a:rPr>
              <a:t>Questions? </a:t>
            </a:r>
          </a:p>
        </p:txBody>
      </p:sp>
      <p:sp>
        <p:nvSpPr>
          <p:cNvPr id="4" name="Subtitle 2">
            <a:extLst>
              <a:ext uri="{FF2B5EF4-FFF2-40B4-BE49-F238E27FC236}">
                <a16:creationId xmlns:a16="http://schemas.microsoft.com/office/drawing/2014/main" id="{B5A83ADF-943B-9E83-350B-C9D14774DD7B}"/>
              </a:ext>
            </a:extLst>
          </p:cNvPr>
          <p:cNvSpPr txBox="1">
            <a:spLocks/>
          </p:cNvSpPr>
          <p:nvPr/>
        </p:nvSpPr>
        <p:spPr>
          <a:xfrm>
            <a:off x="628650" y="968225"/>
            <a:ext cx="6632762" cy="285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defRPr/>
            </a:pPr>
            <a:r>
              <a:rPr lang="en-US" sz="1350" b="0" i="1" dirty="0">
                <a:solidFill>
                  <a:srgbClr val="004B85"/>
                </a:solidFill>
                <a:latin typeface="Calibri" panose="020F0502020204030204" pitchFamily="34" charset="0"/>
                <a:cs typeface="Calibri" panose="020F0502020204030204" pitchFamily="34" charset="0"/>
              </a:rPr>
              <a:t>38</a:t>
            </a:r>
            <a:r>
              <a:rPr lang="en-US" sz="1350" b="0" i="1" baseline="30000" dirty="0">
                <a:solidFill>
                  <a:srgbClr val="004B85"/>
                </a:solidFill>
                <a:latin typeface="Calibri" panose="020F0502020204030204" pitchFamily="34" charset="0"/>
                <a:cs typeface="Calibri" panose="020F0502020204030204" pitchFamily="34" charset="0"/>
              </a:rPr>
              <a:t>th</a:t>
            </a:r>
            <a:r>
              <a:rPr lang="en-US" sz="1350" b="0" i="1" dirty="0">
                <a:solidFill>
                  <a:srgbClr val="004B85"/>
                </a:solidFill>
                <a:latin typeface="Calibri" panose="020F0502020204030204" pitchFamily="34" charset="0"/>
                <a:cs typeface="Calibri" panose="020F0502020204030204" pitchFamily="34" charset="0"/>
              </a:rPr>
              <a:t> Annual CSD Pool Membership Meeting</a:t>
            </a:r>
            <a:endParaRPr lang="en-US" sz="2100" b="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812EEFB-F195-ECF9-556F-851D58695C78}"/>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b="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722DF6E9-B595-30FF-CC29-87653B1679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1"/>
            <a:ext cx="2751526" cy="338639"/>
          </a:xfrm>
          <a:prstGeom prst="rect">
            <a:avLst/>
          </a:prstGeom>
        </p:spPr>
      </p:pic>
      <p:sp>
        <p:nvSpPr>
          <p:cNvPr id="10" name="TextBox 9">
            <a:extLst>
              <a:ext uri="{FF2B5EF4-FFF2-40B4-BE49-F238E27FC236}">
                <a16:creationId xmlns:a16="http://schemas.microsoft.com/office/drawing/2014/main" id="{C3A81839-D7BC-122F-287D-C30995AE1060}"/>
              </a:ext>
            </a:extLst>
          </p:cNvPr>
          <p:cNvSpPr txBox="1"/>
          <p:nvPr/>
        </p:nvSpPr>
        <p:spPr>
          <a:xfrm>
            <a:off x="154641" y="4573406"/>
            <a:ext cx="1726895" cy="415498"/>
          </a:xfrm>
          <a:prstGeom prst="rect">
            <a:avLst/>
          </a:prstGeom>
          <a:noFill/>
        </p:spPr>
        <p:txBody>
          <a:bodyPr wrap="square" rtlCol="0">
            <a:spAutoFit/>
          </a:bodyPr>
          <a:lstStyle/>
          <a:p>
            <a:pPr defTabSz="685800" eaLnBrk="1" fontAlgn="auto" hangingPunct="1">
              <a:spcBef>
                <a:spcPts val="0"/>
              </a:spcBef>
              <a:spcAft>
                <a:spcPts val="0"/>
              </a:spcAft>
              <a:defRPr/>
            </a:pPr>
            <a:r>
              <a:rPr lang="en-US" sz="2100" b="0" dirty="0">
                <a:solidFill>
                  <a:prstClr val="white"/>
                </a:solidFill>
                <a:latin typeface="Calibri Light" panose="020F0302020204030204"/>
              </a:rPr>
              <a:t>csdpool.org</a:t>
            </a:r>
          </a:p>
        </p:txBody>
      </p:sp>
    </p:spTree>
    <p:extLst>
      <p:ext uri="{BB962C8B-B14F-4D97-AF65-F5344CB8AC3E}">
        <p14:creationId xmlns:p14="http://schemas.microsoft.com/office/powerpoint/2010/main" val="2692990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BBE6F49-D312-4328-56A8-4B5D870A51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6A8E3F-4FE6-94CD-5327-393A7093BF6B}"/>
              </a:ext>
            </a:extLst>
          </p:cNvPr>
          <p:cNvSpPr>
            <a:spLocks noGrp="1"/>
          </p:cNvSpPr>
          <p:nvPr>
            <p:ph type="title"/>
          </p:nvPr>
        </p:nvSpPr>
        <p:spPr>
          <a:xfrm>
            <a:off x="457200" y="273844"/>
            <a:ext cx="7886700" cy="392906"/>
          </a:xfrm>
        </p:spPr>
        <p:txBody>
          <a:bodyPr>
            <a:normAutofit fontScale="90000"/>
          </a:bodyPr>
          <a:lstStyle/>
          <a:p>
            <a:r>
              <a:rPr lang="en-US" dirty="0">
                <a:solidFill>
                  <a:srgbClr val="004B85"/>
                </a:solidFill>
                <a:latin typeface="Tw Cen MT Condensed Extra Bold" panose="020B0803020202020204" pitchFamily="34" charset="0"/>
              </a:rPr>
              <a:t>Workers’ Compensation Renewal</a:t>
            </a:r>
          </a:p>
        </p:txBody>
      </p:sp>
      <p:sp>
        <p:nvSpPr>
          <p:cNvPr id="3" name="Content Placeholder 2">
            <a:extLst>
              <a:ext uri="{FF2B5EF4-FFF2-40B4-BE49-F238E27FC236}">
                <a16:creationId xmlns:a16="http://schemas.microsoft.com/office/drawing/2014/main" id="{E060666B-CE75-EBBF-BA30-64AD12F30A07}"/>
              </a:ext>
            </a:extLst>
          </p:cNvPr>
          <p:cNvSpPr>
            <a:spLocks noGrp="1"/>
          </p:cNvSpPr>
          <p:nvPr>
            <p:ph idx="1"/>
          </p:nvPr>
        </p:nvSpPr>
        <p:spPr>
          <a:xfrm>
            <a:off x="533400" y="971550"/>
            <a:ext cx="8455960" cy="3430371"/>
          </a:xfrm>
        </p:spPr>
        <p:txBody>
          <a:bodyPr>
            <a:normAutofit fontScale="77500" lnSpcReduction="20000"/>
          </a:bodyPr>
          <a:lstStyle/>
          <a:p>
            <a:pPr marL="0" lvl="0" indent="0">
              <a:buNone/>
            </a:pPr>
            <a:r>
              <a:rPr lang="en-US" sz="1900" dirty="0">
                <a:latin typeface="Calibri" panose="020F0502020204030204" pitchFamily="34" charset="0"/>
                <a:cs typeface="Calibri" panose="020F0502020204030204" pitchFamily="34" charset="0"/>
              </a:rPr>
              <a:t>Renewal Process and Updates</a:t>
            </a:r>
          </a:p>
          <a:p>
            <a:pPr marL="342900" lvl="1">
              <a:spcBef>
                <a:spcPts val="600"/>
              </a:spcBef>
            </a:pPr>
            <a:r>
              <a:rPr lang="en-US" sz="1700" dirty="0">
                <a:latin typeface="Calibri" panose="020F0502020204030204" pitchFamily="34" charset="0"/>
                <a:cs typeface="Calibri" panose="020F0502020204030204" pitchFamily="34" charset="0"/>
              </a:rPr>
              <a:t>Board Member Only (BMO) Districts</a:t>
            </a:r>
          </a:p>
          <a:p>
            <a:pPr marL="685800" lvl="2">
              <a:lnSpc>
                <a:spcPct val="100000"/>
              </a:lnSpc>
            </a:pPr>
            <a:r>
              <a:rPr lang="en-US" dirty="0">
                <a:latin typeface="Calibri" panose="020F0502020204030204" pitchFamily="34" charset="0"/>
                <a:cs typeface="Calibri" panose="020F0502020204030204" pitchFamily="34" charset="0"/>
              </a:rPr>
              <a:t>No contribution increase: BMO’s remain at $450, less applicable direct discount for 2026 </a:t>
            </a:r>
          </a:p>
          <a:p>
            <a:pPr marL="685800" lvl="2">
              <a:lnSpc>
                <a:spcPct val="100000"/>
              </a:lnSpc>
            </a:pPr>
            <a:r>
              <a:rPr lang="en-US" dirty="0">
                <a:latin typeface="Calibri" panose="020F0502020204030204" pitchFamily="34" charset="0"/>
                <a:cs typeface="Calibri" panose="020F0502020204030204" pitchFamily="34" charset="0"/>
              </a:rPr>
              <a:t>BMs need to continue to report all duties being performed in addition to any other BM Administrative duties </a:t>
            </a:r>
          </a:p>
          <a:p>
            <a:pPr marL="685800" lvl="2">
              <a:lnSpc>
                <a:spcPct val="100000"/>
              </a:lnSpc>
            </a:pPr>
            <a:r>
              <a:rPr lang="en-US" dirty="0">
                <a:latin typeface="Calibri" panose="020F0502020204030204" pitchFamily="34" charset="0"/>
                <a:cs typeface="Calibri" panose="020F0502020204030204" pitchFamily="34" charset="0"/>
              </a:rPr>
              <a:t>Obtain Certificates of Insurance and Independent Contractor Status Forms from </a:t>
            </a:r>
            <a:r>
              <a:rPr lang="en-US" u="sng" dirty="0">
                <a:latin typeface="Calibri" panose="020F0502020204030204" pitchFamily="34" charset="0"/>
                <a:cs typeface="Calibri" panose="020F0502020204030204" pitchFamily="34" charset="0"/>
              </a:rPr>
              <a:t>all</a:t>
            </a:r>
            <a:r>
              <a:rPr lang="en-US" dirty="0">
                <a:latin typeface="Calibri" panose="020F0502020204030204" pitchFamily="34" charset="0"/>
                <a:cs typeface="Calibri" panose="020F0502020204030204" pitchFamily="34" charset="0"/>
              </a:rPr>
              <a:t> contractors</a:t>
            </a:r>
          </a:p>
          <a:p>
            <a:pPr marL="685800" lvl="2">
              <a:lnSpc>
                <a:spcPct val="100000"/>
              </a:lnSpc>
              <a:spcBef>
                <a:spcPts val="400"/>
              </a:spcBef>
            </a:pPr>
            <a:r>
              <a:rPr lang="en-US" dirty="0">
                <a:latin typeface="Calibri" panose="020F0502020204030204" pitchFamily="34" charset="0"/>
                <a:cs typeface="Calibri" panose="020F0502020204030204" pitchFamily="34" charset="0"/>
              </a:rPr>
              <a:t>BMO renewal packets were emailed to members or brokers in mid-August. Changes must be received by October 17. Payments due January 1. Intent-to-Cancel Notices issued by the end of January for non-payment, as applicable</a:t>
            </a:r>
          </a:p>
          <a:p>
            <a:pPr marL="685800" lvl="2">
              <a:lnSpc>
                <a:spcPct val="100000"/>
              </a:lnSpc>
            </a:pPr>
            <a:r>
              <a:rPr lang="en-US" dirty="0">
                <a:latin typeface="Calibri" panose="020F0502020204030204" pitchFamily="34" charset="0"/>
                <a:cs typeface="Calibri" panose="020F0502020204030204" pitchFamily="34" charset="0"/>
              </a:rPr>
              <a:t>A payment reminder was put in mail this week</a:t>
            </a:r>
          </a:p>
          <a:p>
            <a:pPr marL="685800" lvl="2">
              <a:lnSpc>
                <a:spcPct val="100000"/>
              </a:lnSpc>
            </a:pPr>
            <a:r>
              <a:rPr lang="en-US" dirty="0">
                <a:latin typeface="Calibri" panose="020F0502020204030204" pitchFamily="34" charset="0"/>
                <a:cs typeface="Calibri" panose="020F0502020204030204" pitchFamily="34" charset="0"/>
              </a:rPr>
              <a:t>We will continue to send payment reminders via email later this year</a:t>
            </a:r>
          </a:p>
          <a:p>
            <a:pPr marL="342900" lvl="1">
              <a:spcBef>
                <a:spcPts val="600"/>
              </a:spcBef>
            </a:pPr>
            <a:r>
              <a:rPr lang="en-US" sz="1700" dirty="0">
                <a:latin typeface="Calibri" panose="020F0502020204030204" pitchFamily="34" charset="0"/>
                <a:cs typeface="Calibri" panose="020F0502020204030204" pitchFamily="34" charset="0"/>
              </a:rPr>
              <a:t>All Other Districts</a:t>
            </a:r>
          </a:p>
          <a:p>
            <a:pPr marL="685800" lvl="2">
              <a:lnSpc>
                <a:spcPct val="100000"/>
              </a:lnSpc>
            </a:pPr>
            <a:r>
              <a:rPr lang="en-US" dirty="0">
                <a:latin typeface="Calibri" panose="020F0502020204030204" pitchFamily="34" charset="0"/>
                <a:cs typeface="Calibri" panose="020F0502020204030204" pitchFamily="34" charset="0"/>
              </a:rPr>
              <a:t>5% - 10% increase on base rates. Review your payroll changes as you budget for 2026. Contribution is rated on payroll.</a:t>
            </a:r>
          </a:p>
          <a:p>
            <a:pPr marL="685800" lvl="2">
              <a:lnSpc>
                <a:spcPct val="100000"/>
              </a:lnSpc>
            </a:pPr>
            <a:r>
              <a:rPr lang="en-US" dirty="0">
                <a:latin typeface="Calibri" panose="020F0502020204030204" pitchFamily="34" charset="0"/>
                <a:cs typeface="Calibri" panose="020F0502020204030204" pitchFamily="34" charset="0"/>
              </a:rPr>
              <a:t>Renewal invites were emailed on August 27. Please complete updates by October 17</a:t>
            </a:r>
          </a:p>
          <a:p>
            <a:pPr marL="685800" lvl="2">
              <a:lnSpc>
                <a:spcPct val="100000"/>
              </a:lnSpc>
            </a:pPr>
            <a:r>
              <a:rPr lang="en-US" dirty="0">
                <a:latin typeface="Calibri" panose="020F0502020204030204" pitchFamily="34" charset="0"/>
                <a:cs typeface="Calibri" panose="020F0502020204030204" pitchFamily="34" charset="0"/>
              </a:rPr>
              <a:t>A renewal reminder was mailed on September 9</a:t>
            </a:r>
          </a:p>
          <a:p>
            <a:pPr marL="685800" lvl="2">
              <a:lnSpc>
                <a:spcPct val="100000"/>
              </a:lnSpc>
            </a:pPr>
            <a:r>
              <a:rPr lang="en-US" dirty="0">
                <a:latin typeface="Calibri" panose="020F0502020204030204" pitchFamily="34" charset="0"/>
                <a:cs typeface="Calibri" panose="020F0502020204030204" pitchFamily="34" charset="0"/>
              </a:rPr>
              <a:t>Make sure Payroll Schedule is updated in its entirety based on your 2026 budget</a:t>
            </a:r>
          </a:p>
          <a:p>
            <a:pPr marL="685800" lvl="2">
              <a:lnSpc>
                <a:spcPct val="100000"/>
              </a:lnSpc>
            </a:pPr>
            <a:r>
              <a:rPr lang="en-US" dirty="0">
                <a:latin typeface="Calibri" panose="020F0502020204030204" pitchFamily="34" charset="0"/>
                <a:cs typeface="Calibri" panose="020F0502020204030204" pitchFamily="34" charset="0"/>
              </a:rPr>
              <a:t>Non-responders will receive a 10% increase on payroll starting December 1 thus generating an automatic renewal</a:t>
            </a:r>
          </a:p>
          <a:p>
            <a:pPr marL="685800" lvl="2">
              <a:lnSpc>
                <a:spcPct val="100000"/>
              </a:lnSpc>
            </a:pPr>
            <a:r>
              <a:rPr lang="en-US" dirty="0">
                <a:latin typeface="Calibri" panose="020F0502020204030204" pitchFamily="34" charset="0"/>
                <a:cs typeface="Calibri" panose="020F0502020204030204" pitchFamily="34" charset="0"/>
              </a:rPr>
              <a:t>Payments due January 9, 2026 to take advantage of our Early Pay Discount </a:t>
            </a:r>
          </a:p>
          <a:p>
            <a:pPr marL="685800" lvl="2">
              <a:lnSpc>
                <a:spcPct val="100000"/>
              </a:lnSpc>
            </a:pPr>
            <a:r>
              <a:rPr lang="en-US" dirty="0">
                <a:latin typeface="Calibri" panose="020F0502020204030204" pitchFamily="34" charset="0"/>
                <a:cs typeface="Calibri" panose="020F0502020204030204" pitchFamily="34" charset="0"/>
              </a:rPr>
              <a:t>Intent-to-Cancel Notices will be issued by the end of January in the event of non-payment</a:t>
            </a:r>
          </a:p>
        </p:txBody>
      </p:sp>
      <p:sp>
        <p:nvSpPr>
          <p:cNvPr id="4" name="Subtitle 2">
            <a:extLst>
              <a:ext uri="{FF2B5EF4-FFF2-40B4-BE49-F238E27FC236}">
                <a16:creationId xmlns:a16="http://schemas.microsoft.com/office/drawing/2014/main" id="{92FB36C4-9857-4246-4FA1-BBEBEEE1690E}"/>
              </a:ext>
            </a:extLst>
          </p:cNvPr>
          <p:cNvSpPr txBox="1">
            <a:spLocks/>
          </p:cNvSpPr>
          <p:nvPr/>
        </p:nvSpPr>
        <p:spPr>
          <a:xfrm>
            <a:off x="533400" y="666750"/>
            <a:ext cx="6632762" cy="285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defRPr/>
            </a:pPr>
            <a:r>
              <a:rPr lang="en-US" sz="1350" b="0" i="1" dirty="0">
                <a:solidFill>
                  <a:srgbClr val="004B85"/>
                </a:solidFill>
                <a:latin typeface="Calibri" panose="020F0502020204030204" pitchFamily="34" charset="0"/>
                <a:cs typeface="Calibri" panose="020F0502020204030204" pitchFamily="34" charset="0"/>
              </a:rPr>
              <a:t>38</a:t>
            </a:r>
            <a:r>
              <a:rPr lang="en-US" sz="1350" b="0" i="1" baseline="30000" dirty="0">
                <a:solidFill>
                  <a:srgbClr val="004B85"/>
                </a:solidFill>
                <a:latin typeface="Calibri" panose="020F0502020204030204" pitchFamily="34" charset="0"/>
                <a:cs typeface="Calibri" panose="020F0502020204030204" pitchFamily="34" charset="0"/>
              </a:rPr>
              <a:t>th</a:t>
            </a:r>
            <a:r>
              <a:rPr lang="en-US" sz="1350" b="0" i="1" dirty="0">
                <a:solidFill>
                  <a:srgbClr val="004B85"/>
                </a:solidFill>
                <a:latin typeface="Calibri" panose="020F0502020204030204" pitchFamily="34" charset="0"/>
                <a:cs typeface="Calibri" panose="020F0502020204030204" pitchFamily="34" charset="0"/>
              </a:rPr>
              <a:t> Annual CSD Pool Membership Meeting</a:t>
            </a:r>
            <a:endParaRPr lang="en-US" sz="2100" b="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D1FDB89C-2D81-4E64-C3FE-E5D591F14CF0}"/>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b="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7BCA9D86-9A0E-2C6D-9330-A9AA832F2D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1"/>
            <a:ext cx="2751526" cy="338639"/>
          </a:xfrm>
          <a:prstGeom prst="rect">
            <a:avLst/>
          </a:prstGeom>
        </p:spPr>
      </p:pic>
      <p:sp>
        <p:nvSpPr>
          <p:cNvPr id="10" name="TextBox 9">
            <a:extLst>
              <a:ext uri="{FF2B5EF4-FFF2-40B4-BE49-F238E27FC236}">
                <a16:creationId xmlns:a16="http://schemas.microsoft.com/office/drawing/2014/main" id="{EE355BF1-D9E4-F8CF-25C0-C5CF954822ED}"/>
              </a:ext>
            </a:extLst>
          </p:cNvPr>
          <p:cNvSpPr txBox="1"/>
          <p:nvPr/>
        </p:nvSpPr>
        <p:spPr>
          <a:xfrm>
            <a:off x="154641" y="4573406"/>
            <a:ext cx="1726895" cy="415498"/>
          </a:xfrm>
          <a:prstGeom prst="rect">
            <a:avLst/>
          </a:prstGeom>
          <a:noFill/>
        </p:spPr>
        <p:txBody>
          <a:bodyPr wrap="square" rtlCol="0">
            <a:spAutoFit/>
          </a:bodyPr>
          <a:lstStyle/>
          <a:p>
            <a:pPr defTabSz="685800" eaLnBrk="1" fontAlgn="auto" hangingPunct="1">
              <a:spcBef>
                <a:spcPts val="0"/>
              </a:spcBef>
              <a:spcAft>
                <a:spcPts val="0"/>
              </a:spcAft>
              <a:defRPr/>
            </a:pPr>
            <a:r>
              <a:rPr lang="en-US" sz="2100" b="0" dirty="0">
                <a:solidFill>
                  <a:prstClr val="white"/>
                </a:solidFill>
                <a:latin typeface="Calibri Light" panose="020F0302020204030204"/>
              </a:rPr>
              <a:t>csdpool.org</a:t>
            </a:r>
          </a:p>
        </p:txBody>
      </p:sp>
    </p:spTree>
    <p:extLst>
      <p:ext uri="{BB962C8B-B14F-4D97-AF65-F5344CB8AC3E}">
        <p14:creationId xmlns:p14="http://schemas.microsoft.com/office/powerpoint/2010/main" val="1614677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877620-3830-0442-BBC6-6D323C926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788C1E-BF9E-10E1-01DF-BCB3BE064D20}"/>
              </a:ext>
            </a:extLst>
          </p:cNvPr>
          <p:cNvSpPr>
            <a:spLocks noGrp="1"/>
          </p:cNvSpPr>
          <p:nvPr>
            <p:ph type="title"/>
          </p:nvPr>
        </p:nvSpPr>
        <p:spPr/>
        <p:txBody>
          <a:bodyPr/>
          <a:lstStyle/>
          <a:p>
            <a:r>
              <a:rPr lang="en-US" dirty="0">
                <a:solidFill>
                  <a:srgbClr val="004B85"/>
                </a:solidFill>
                <a:latin typeface="Tw Cen MT Condensed Extra Bold" panose="020B0803020202020204" pitchFamily="34" charset="0"/>
              </a:rPr>
              <a:t>Final Business</a:t>
            </a:r>
          </a:p>
        </p:txBody>
      </p:sp>
      <p:sp>
        <p:nvSpPr>
          <p:cNvPr id="3" name="Content Placeholder 2">
            <a:extLst>
              <a:ext uri="{FF2B5EF4-FFF2-40B4-BE49-F238E27FC236}">
                <a16:creationId xmlns:a16="http://schemas.microsoft.com/office/drawing/2014/main" id="{8157C917-EAE5-5F99-8A2D-84E1A1B60BAA}"/>
              </a:ext>
            </a:extLst>
          </p:cNvPr>
          <p:cNvSpPr>
            <a:spLocks noGrp="1"/>
          </p:cNvSpPr>
          <p:nvPr>
            <p:ph idx="1"/>
          </p:nvPr>
        </p:nvSpPr>
        <p:spPr>
          <a:xfrm>
            <a:off x="628649" y="1276350"/>
            <a:ext cx="7886700" cy="2955131"/>
          </a:xfrm>
        </p:spPr>
        <p:txBody>
          <a:bodyPr>
            <a:normAutofit/>
          </a:bodyPr>
          <a:lstStyle/>
          <a:p>
            <a:pPr>
              <a:buClr>
                <a:srgbClr val="004B85"/>
              </a:buClr>
              <a:defRPr/>
            </a:pPr>
            <a:r>
              <a:rPr lang="en-US" sz="1600" dirty="0">
                <a:solidFill>
                  <a:srgbClr val="004B85"/>
                </a:solidFill>
                <a:latin typeface="Calibri" panose="020F0502020204030204" pitchFamily="34" charset="0"/>
                <a:cs typeface="Calibri" panose="020F0502020204030204" pitchFamily="34" charset="0"/>
              </a:rPr>
              <a:t>Any other business or questions from the membership?</a:t>
            </a:r>
          </a:p>
          <a:p>
            <a:pPr>
              <a:buClr>
                <a:srgbClr val="004B85"/>
              </a:buClr>
              <a:defRPr/>
            </a:pPr>
            <a:r>
              <a:rPr lang="en-US" sz="1600" dirty="0">
                <a:solidFill>
                  <a:srgbClr val="004B85"/>
                </a:solidFill>
                <a:latin typeface="Calibri" panose="020F0502020204030204" pitchFamily="34" charset="0"/>
                <a:cs typeface="Calibri" panose="020F0502020204030204" pitchFamily="34" charset="0"/>
              </a:rPr>
              <a:t>We have most of our Claim Adjusters from Sedgwick here; they will be at the Pool’s booth; so, please feel free to take the opportunity to meet with those you have worked with.</a:t>
            </a:r>
          </a:p>
          <a:p>
            <a:pPr>
              <a:buClr>
                <a:srgbClr val="004B85"/>
              </a:buClr>
              <a:defRPr/>
            </a:pPr>
            <a:r>
              <a:rPr lang="en-US" sz="1600" dirty="0">
                <a:solidFill>
                  <a:srgbClr val="004B85"/>
                </a:solidFill>
                <a:latin typeface="Calibri" panose="020F0502020204030204" pitchFamily="34" charset="0"/>
                <a:cs typeface="Calibri" panose="020F0502020204030204" pitchFamily="34" charset="0"/>
              </a:rPr>
              <a:t>Move to adjourn meeting.</a:t>
            </a:r>
          </a:p>
        </p:txBody>
      </p:sp>
      <p:sp>
        <p:nvSpPr>
          <p:cNvPr id="4" name="Subtitle 2">
            <a:extLst>
              <a:ext uri="{FF2B5EF4-FFF2-40B4-BE49-F238E27FC236}">
                <a16:creationId xmlns:a16="http://schemas.microsoft.com/office/drawing/2014/main" id="{47E01FF7-11C0-62CE-C7B1-D16A722A2190}"/>
              </a:ext>
            </a:extLst>
          </p:cNvPr>
          <p:cNvSpPr txBox="1">
            <a:spLocks/>
          </p:cNvSpPr>
          <p:nvPr/>
        </p:nvSpPr>
        <p:spPr>
          <a:xfrm>
            <a:off x="628650" y="968225"/>
            <a:ext cx="6632762" cy="285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defRPr/>
            </a:pPr>
            <a:r>
              <a:rPr lang="en-US" sz="1350" b="0" i="1" dirty="0">
                <a:solidFill>
                  <a:srgbClr val="004B85"/>
                </a:solidFill>
                <a:latin typeface="Calibri" panose="020F0502020204030204" pitchFamily="34" charset="0"/>
                <a:cs typeface="Calibri" panose="020F0502020204030204" pitchFamily="34" charset="0"/>
              </a:rPr>
              <a:t>38</a:t>
            </a:r>
            <a:r>
              <a:rPr lang="en-US" sz="1350" b="0" i="1" baseline="30000" dirty="0">
                <a:solidFill>
                  <a:srgbClr val="004B85"/>
                </a:solidFill>
                <a:latin typeface="Calibri" panose="020F0502020204030204" pitchFamily="34" charset="0"/>
                <a:cs typeface="Calibri" panose="020F0502020204030204" pitchFamily="34" charset="0"/>
              </a:rPr>
              <a:t>th</a:t>
            </a:r>
            <a:r>
              <a:rPr lang="en-US" sz="1350" b="0" i="1" dirty="0">
                <a:solidFill>
                  <a:srgbClr val="004B85"/>
                </a:solidFill>
                <a:latin typeface="Calibri" panose="020F0502020204030204" pitchFamily="34" charset="0"/>
                <a:cs typeface="Calibri" panose="020F0502020204030204" pitchFamily="34" charset="0"/>
              </a:rPr>
              <a:t> Annual CSD Pool Membership Meeting</a:t>
            </a:r>
            <a:endParaRPr lang="en-US" sz="2100" b="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85694BF3-C248-1947-1E62-F45E533D7D93}"/>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b="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DFE1E946-79AB-1FCC-CCCD-9EF79B3906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1"/>
            <a:ext cx="2751526" cy="338639"/>
          </a:xfrm>
          <a:prstGeom prst="rect">
            <a:avLst/>
          </a:prstGeom>
        </p:spPr>
      </p:pic>
      <p:sp>
        <p:nvSpPr>
          <p:cNvPr id="10" name="TextBox 9">
            <a:extLst>
              <a:ext uri="{FF2B5EF4-FFF2-40B4-BE49-F238E27FC236}">
                <a16:creationId xmlns:a16="http://schemas.microsoft.com/office/drawing/2014/main" id="{31B50294-756E-B1E6-653F-2AA6450290AE}"/>
              </a:ext>
            </a:extLst>
          </p:cNvPr>
          <p:cNvSpPr txBox="1"/>
          <p:nvPr/>
        </p:nvSpPr>
        <p:spPr>
          <a:xfrm>
            <a:off x="154641" y="4573406"/>
            <a:ext cx="1726895" cy="415498"/>
          </a:xfrm>
          <a:prstGeom prst="rect">
            <a:avLst/>
          </a:prstGeom>
          <a:noFill/>
        </p:spPr>
        <p:txBody>
          <a:bodyPr wrap="square" rtlCol="0">
            <a:spAutoFit/>
          </a:bodyPr>
          <a:lstStyle/>
          <a:p>
            <a:pPr defTabSz="685800" eaLnBrk="1" fontAlgn="auto" hangingPunct="1">
              <a:spcBef>
                <a:spcPts val="0"/>
              </a:spcBef>
              <a:spcAft>
                <a:spcPts val="0"/>
              </a:spcAft>
              <a:defRPr/>
            </a:pPr>
            <a:r>
              <a:rPr lang="en-US" sz="2100" b="0" dirty="0">
                <a:solidFill>
                  <a:prstClr val="white"/>
                </a:solidFill>
                <a:latin typeface="Calibri Light" panose="020F0302020204030204"/>
              </a:rPr>
              <a:t>csdpool.org</a:t>
            </a:r>
          </a:p>
        </p:txBody>
      </p:sp>
    </p:spTree>
    <p:extLst>
      <p:ext uri="{BB962C8B-B14F-4D97-AF65-F5344CB8AC3E}">
        <p14:creationId xmlns:p14="http://schemas.microsoft.com/office/powerpoint/2010/main" val="3265638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4DB0CD-ED39-8A67-4886-90CF80F889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E53695-9F12-11BC-A513-BDEE7612F882}"/>
              </a:ext>
            </a:extLst>
          </p:cNvPr>
          <p:cNvSpPr>
            <a:spLocks noGrp="1"/>
          </p:cNvSpPr>
          <p:nvPr>
            <p:ph type="title"/>
          </p:nvPr>
        </p:nvSpPr>
        <p:spPr>
          <a:xfrm>
            <a:off x="628649" y="730268"/>
            <a:ext cx="7886700" cy="994172"/>
          </a:xfrm>
        </p:spPr>
        <p:txBody>
          <a:bodyPr>
            <a:normAutofit/>
          </a:bodyPr>
          <a:lstStyle/>
          <a:p>
            <a:pPr algn="ctr"/>
            <a:r>
              <a:rPr lang="en-US" sz="4000" dirty="0">
                <a:solidFill>
                  <a:srgbClr val="004B85"/>
                </a:solidFill>
                <a:latin typeface="Tw Cen MT Condensed Extra Bold" panose="020B0803020202020204" pitchFamily="34" charset="0"/>
              </a:rPr>
              <a:t>Thank You for Attending!</a:t>
            </a:r>
          </a:p>
        </p:txBody>
      </p:sp>
      <p:sp>
        <p:nvSpPr>
          <p:cNvPr id="3" name="Content Placeholder 2">
            <a:extLst>
              <a:ext uri="{FF2B5EF4-FFF2-40B4-BE49-F238E27FC236}">
                <a16:creationId xmlns:a16="http://schemas.microsoft.com/office/drawing/2014/main" id="{0DE712BB-4671-BE4F-4C77-15BAA3636F74}"/>
              </a:ext>
            </a:extLst>
          </p:cNvPr>
          <p:cNvSpPr>
            <a:spLocks noGrp="1"/>
          </p:cNvSpPr>
          <p:nvPr>
            <p:ph idx="1"/>
          </p:nvPr>
        </p:nvSpPr>
        <p:spPr>
          <a:xfrm>
            <a:off x="628649" y="1581397"/>
            <a:ext cx="7886700" cy="2361953"/>
          </a:xfrm>
        </p:spPr>
        <p:txBody>
          <a:bodyPr>
            <a:normAutofit/>
          </a:bodyPr>
          <a:lstStyle/>
          <a:p>
            <a:pPr marL="0" indent="0" algn="ctr">
              <a:buClr>
                <a:srgbClr val="004B85"/>
              </a:buClr>
              <a:buNone/>
              <a:defRPr/>
            </a:pPr>
            <a:r>
              <a:rPr lang="en-US" sz="2000" dirty="0">
                <a:solidFill>
                  <a:srgbClr val="004B85"/>
                </a:solidFill>
                <a:latin typeface="Calibri" panose="020F0502020204030204" pitchFamily="34" charset="0"/>
                <a:cs typeface="Calibri" panose="020F0502020204030204" pitchFamily="34" charset="0"/>
              </a:rPr>
              <a:t>Email questions to </a:t>
            </a:r>
            <a:r>
              <a:rPr lang="en-US" sz="2000" dirty="0">
                <a:solidFill>
                  <a:srgbClr val="004B85"/>
                </a:solidFill>
                <a:latin typeface="Calibri" panose="020F0502020204030204" pitchFamily="34" charset="0"/>
                <a:cs typeface="Calibri" panose="020F0502020204030204" pitchFamily="34" charset="0"/>
                <a:hlinkClick r:id="rId3"/>
              </a:rPr>
              <a:t>info@csdpool.org</a:t>
            </a:r>
            <a:endParaRPr lang="en-US" sz="2000" dirty="0">
              <a:solidFill>
                <a:srgbClr val="004B85"/>
              </a:solidFill>
              <a:latin typeface="Calibri" panose="020F0502020204030204" pitchFamily="34" charset="0"/>
              <a:cs typeface="Calibri" panose="020F0502020204030204" pitchFamily="34" charset="0"/>
            </a:endParaRPr>
          </a:p>
          <a:p>
            <a:pPr marL="0" indent="0" algn="ctr">
              <a:buClr>
                <a:srgbClr val="004B85"/>
              </a:buClr>
              <a:buNone/>
              <a:defRPr/>
            </a:pPr>
            <a:endParaRPr lang="en-US" sz="2000" dirty="0">
              <a:solidFill>
                <a:srgbClr val="004B85"/>
              </a:solidFill>
              <a:latin typeface="Calibri" panose="020F0502020204030204" pitchFamily="34" charset="0"/>
              <a:cs typeface="Calibri" panose="020F0502020204030204" pitchFamily="34" charset="0"/>
            </a:endParaRPr>
          </a:p>
          <a:p>
            <a:pPr marL="0" indent="0" algn="ctr">
              <a:buClr>
                <a:srgbClr val="004B85"/>
              </a:buClr>
              <a:buNone/>
              <a:defRPr/>
            </a:pPr>
            <a:r>
              <a:rPr lang="en-US" sz="2000" dirty="0">
                <a:solidFill>
                  <a:srgbClr val="004B85"/>
                </a:solidFill>
                <a:latin typeface="Calibri" panose="020F0502020204030204" pitchFamily="34" charset="0"/>
                <a:cs typeface="Calibri" panose="020F0502020204030204" pitchFamily="34" charset="0"/>
              </a:rPr>
              <a:t>Prize Drawings Up Next! </a:t>
            </a:r>
          </a:p>
          <a:p>
            <a:pPr marL="0" indent="0" algn="ctr">
              <a:buClr>
                <a:srgbClr val="004B85"/>
              </a:buClr>
              <a:buNone/>
              <a:defRPr/>
            </a:pPr>
            <a:r>
              <a:rPr lang="en-US" sz="2000" i="1" dirty="0">
                <a:solidFill>
                  <a:srgbClr val="004B85"/>
                </a:solidFill>
                <a:latin typeface="Calibri" panose="020F0502020204030204" pitchFamily="34" charset="0"/>
                <a:cs typeface="Calibri" panose="020F0502020204030204" pitchFamily="34" charset="0"/>
              </a:rPr>
              <a:t>You must be present to win.</a:t>
            </a:r>
          </a:p>
          <a:p>
            <a:pPr marL="0" indent="0" algn="ctr">
              <a:buClr>
                <a:srgbClr val="004B85"/>
              </a:buClr>
              <a:buNone/>
              <a:defRPr/>
            </a:pPr>
            <a:endParaRPr lang="en-US" sz="2000" dirty="0">
              <a:solidFill>
                <a:srgbClr val="004B85"/>
              </a:solidFill>
              <a:latin typeface="Calibri" panose="020F0502020204030204" pitchFamily="34" charset="0"/>
              <a:cs typeface="Calibri" panose="020F0502020204030204" pitchFamily="34" charset="0"/>
            </a:endParaRPr>
          </a:p>
          <a:p>
            <a:pPr marL="0" indent="0" algn="ctr">
              <a:buClr>
                <a:srgbClr val="004B85"/>
              </a:buClr>
              <a:buNone/>
              <a:defRPr/>
            </a:pPr>
            <a:r>
              <a:rPr lang="en-US" sz="2000" b="1" dirty="0">
                <a:solidFill>
                  <a:srgbClr val="004B85"/>
                </a:solidFill>
                <a:latin typeface="Calibri" panose="020F0502020204030204" pitchFamily="34" charset="0"/>
                <a:cs typeface="Calibri" panose="020F0502020204030204" pitchFamily="34" charset="0"/>
              </a:rPr>
              <a:t>Questions? Come see us at our booth!</a:t>
            </a:r>
          </a:p>
          <a:p>
            <a:pPr marL="0" indent="0" algn="ctr">
              <a:buClr>
                <a:srgbClr val="004B85"/>
              </a:buClr>
              <a:buNone/>
              <a:defRPr/>
            </a:pPr>
            <a:endParaRPr lang="en-US" sz="2000" dirty="0">
              <a:solidFill>
                <a:srgbClr val="004B85"/>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7F838B1C-AD1D-308C-5079-2A9F50FDF568}"/>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b="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5CD6A078-7F90-D3A4-3FF3-E069E5DD24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7834" y="4641491"/>
            <a:ext cx="2751526" cy="338639"/>
          </a:xfrm>
          <a:prstGeom prst="rect">
            <a:avLst/>
          </a:prstGeom>
        </p:spPr>
      </p:pic>
      <p:sp>
        <p:nvSpPr>
          <p:cNvPr id="10" name="TextBox 9">
            <a:extLst>
              <a:ext uri="{FF2B5EF4-FFF2-40B4-BE49-F238E27FC236}">
                <a16:creationId xmlns:a16="http://schemas.microsoft.com/office/drawing/2014/main" id="{198FBE14-74B8-4F08-CC39-72C806A89492}"/>
              </a:ext>
            </a:extLst>
          </p:cNvPr>
          <p:cNvSpPr txBox="1"/>
          <p:nvPr/>
        </p:nvSpPr>
        <p:spPr>
          <a:xfrm>
            <a:off x="154641" y="4573406"/>
            <a:ext cx="1726895" cy="415498"/>
          </a:xfrm>
          <a:prstGeom prst="rect">
            <a:avLst/>
          </a:prstGeom>
          <a:noFill/>
        </p:spPr>
        <p:txBody>
          <a:bodyPr wrap="square" rtlCol="0">
            <a:spAutoFit/>
          </a:bodyPr>
          <a:lstStyle/>
          <a:p>
            <a:pPr defTabSz="685800" eaLnBrk="1" fontAlgn="auto" hangingPunct="1">
              <a:spcBef>
                <a:spcPts val="0"/>
              </a:spcBef>
              <a:spcAft>
                <a:spcPts val="0"/>
              </a:spcAft>
              <a:defRPr/>
            </a:pPr>
            <a:r>
              <a:rPr lang="en-US" sz="2100" b="0" dirty="0">
                <a:solidFill>
                  <a:prstClr val="white"/>
                </a:solidFill>
                <a:latin typeface="Calibri Light" panose="020F0302020204030204"/>
              </a:rPr>
              <a:t>csdpool.org</a:t>
            </a:r>
          </a:p>
        </p:txBody>
      </p:sp>
    </p:spTree>
    <p:extLst>
      <p:ext uri="{BB962C8B-B14F-4D97-AF65-F5344CB8AC3E}">
        <p14:creationId xmlns:p14="http://schemas.microsoft.com/office/powerpoint/2010/main" val="826672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8A5B75-A8E3-CFE9-C910-2E44AC5BED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10EEFF-2B22-8DF2-0B68-8719C4947BFF}"/>
              </a:ext>
            </a:extLst>
          </p:cNvPr>
          <p:cNvSpPr>
            <a:spLocks noGrp="1"/>
          </p:cNvSpPr>
          <p:nvPr>
            <p:ph type="title"/>
          </p:nvPr>
        </p:nvSpPr>
        <p:spPr/>
        <p:txBody>
          <a:bodyPr/>
          <a:lstStyle/>
          <a:p>
            <a:r>
              <a:rPr lang="en-US" dirty="0">
                <a:solidFill>
                  <a:srgbClr val="004B85"/>
                </a:solidFill>
                <a:latin typeface="Tw Cen MT Condensed Extra Bold" panose="020B0803020202020204" pitchFamily="34" charset="0"/>
              </a:rPr>
              <a:t>Board of Directors</a:t>
            </a:r>
          </a:p>
        </p:txBody>
      </p:sp>
      <p:sp>
        <p:nvSpPr>
          <p:cNvPr id="4" name="Subtitle 2">
            <a:extLst>
              <a:ext uri="{FF2B5EF4-FFF2-40B4-BE49-F238E27FC236}">
                <a16:creationId xmlns:a16="http://schemas.microsoft.com/office/drawing/2014/main" id="{23B265D7-1BF7-7C81-F18B-22737ACFF4A7}"/>
              </a:ext>
            </a:extLst>
          </p:cNvPr>
          <p:cNvSpPr txBox="1">
            <a:spLocks/>
          </p:cNvSpPr>
          <p:nvPr/>
        </p:nvSpPr>
        <p:spPr>
          <a:xfrm>
            <a:off x="628650" y="968225"/>
            <a:ext cx="6632762" cy="285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defRPr/>
            </a:pPr>
            <a:r>
              <a:rPr lang="en-US" sz="1350" b="0" i="1" dirty="0">
                <a:solidFill>
                  <a:srgbClr val="004B85"/>
                </a:solidFill>
                <a:latin typeface="Calibri" panose="020F0502020204030204" pitchFamily="34" charset="0"/>
                <a:cs typeface="Calibri" panose="020F0502020204030204" pitchFamily="34" charset="0"/>
              </a:rPr>
              <a:t>38</a:t>
            </a:r>
            <a:r>
              <a:rPr lang="en-US" sz="1350" b="0" i="1" baseline="30000" dirty="0">
                <a:solidFill>
                  <a:srgbClr val="004B85"/>
                </a:solidFill>
                <a:latin typeface="Calibri" panose="020F0502020204030204" pitchFamily="34" charset="0"/>
                <a:cs typeface="Calibri" panose="020F0502020204030204" pitchFamily="34" charset="0"/>
              </a:rPr>
              <a:t>th</a:t>
            </a:r>
            <a:r>
              <a:rPr lang="en-US" sz="1350" b="0" i="1" dirty="0">
                <a:solidFill>
                  <a:srgbClr val="004B85"/>
                </a:solidFill>
                <a:latin typeface="Calibri" panose="020F0502020204030204" pitchFamily="34" charset="0"/>
                <a:cs typeface="Calibri" panose="020F0502020204030204" pitchFamily="34" charset="0"/>
              </a:rPr>
              <a:t> Annual CSD Pool Membership Meeting</a:t>
            </a:r>
            <a:endParaRPr lang="en-US" sz="2100" b="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3EDD8518-8E02-238F-E388-09C7F209FF74}"/>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b="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D76E53B6-C85F-CC5C-E589-D8151FB89B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1"/>
            <a:ext cx="2751526" cy="338639"/>
          </a:xfrm>
          <a:prstGeom prst="rect">
            <a:avLst/>
          </a:prstGeom>
        </p:spPr>
      </p:pic>
      <p:sp>
        <p:nvSpPr>
          <p:cNvPr id="10" name="TextBox 9">
            <a:extLst>
              <a:ext uri="{FF2B5EF4-FFF2-40B4-BE49-F238E27FC236}">
                <a16:creationId xmlns:a16="http://schemas.microsoft.com/office/drawing/2014/main" id="{B072F1BB-3D86-7DE8-9BBE-28DB1ECAF24A}"/>
              </a:ext>
            </a:extLst>
          </p:cNvPr>
          <p:cNvSpPr txBox="1"/>
          <p:nvPr/>
        </p:nvSpPr>
        <p:spPr>
          <a:xfrm>
            <a:off x="154641" y="4573406"/>
            <a:ext cx="1726895" cy="415498"/>
          </a:xfrm>
          <a:prstGeom prst="rect">
            <a:avLst/>
          </a:prstGeom>
          <a:noFill/>
        </p:spPr>
        <p:txBody>
          <a:bodyPr wrap="square" rtlCol="0">
            <a:spAutoFit/>
          </a:bodyPr>
          <a:lstStyle/>
          <a:p>
            <a:pPr defTabSz="685800" eaLnBrk="1" fontAlgn="auto" hangingPunct="1">
              <a:spcBef>
                <a:spcPts val="0"/>
              </a:spcBef>
              <a:spcAft>
                <a:spcPts val="0"/>
              </a:spcAft>
              <a:defRPr/>
            </a:pPr>
            <a:r>
              <a:rPr lang="en-US" sz="2100" b="0" dirty="0">
                <a:solidFill>
                  <a:prstClr val="white"/>
                </a:solidFill>
                <a:latin typeface="Calibri Light" panose="020F0302020204030204"/>
              </a:rPr>
              <a:t>csdpool.org</a:t>
            </a:r>
          </a:p>
        </p:txBody>
      </p:sp>
      <p:sp>
        <p:nvSpPr>
          <p:cNvPr id="7" name="TextBox 6">
            <a:extLst>
              <a:ext uri="{FF2B5EF4-FFF2-40B4-BE49-F238E27FC236}">
                <a16:creationId xmlns:a16="http://schemas.microsoft.com/office/drawing/2014/main" id="{EBD2D444-FA64-4BC2-03ED-642DAA46384F}"/>
              </a:ext>
            </a:extLst>
          </p:cNvPr>
          <p:cNvSpPr txBox="1"/>
          <p:nvPr/>
        </p:nvSpPr>
        <p:spPr>
          <a:xfrm>
            <a:off x="609928" y="1276350"/>
            <a:ext cx="3581400" cy="461665"/>
          </a:xfrm>
          <a:prstGeom prst="rect">
            <a:avLst/>
          </a:prstGeom>
          <a:noFill/>
        </p:spPr>
        <p:txBody>
          <a:bodyPr>
            <a:spAutoFit/>
          </a:bodyPr>
          <a:lstStyle/>
          <a:p>
            <a:pPr eaLnBrk="1" hangingPunct="1">
              <a:defRPr/>
            </a:pPr>
            <a:r>
              <a:rPr lang="en-US" sz="1300" dirty="0">
                <a:solidFill>
                  <a:schemeClr val="tx1">
                    <a:lumMod val="95000"/>
                    <a:lumOff val="5000"/>
                  </a:schemeClr>
                </a:solidFill>
                <a:latin typeface="Calibri" panose="020F0502020204030204" pitchFamily="34" charset="0"/>
                <a:cs typeface="Calibri" panose="020F0502020204030204" pitchFamily="34" charset="0"/>
              </a:rPr>
              <a:t>James Heckman </a:t>
            </a:r>
            <a:r>
              <a:rPr lang="en-US" sz="1300" b="0" dirty="0">
                <a:solidFill>
                  <a:schemeClr val="tx1">
                    <a:lumMod val="95000"/>
                    <a:lumOff val="5000"/>
                  </a:schemeClr>
                </a:solidFill>
                <a:latin typeface="Calibri" panose="020F0502020204030204" pitchFamily="34" charset="0"/>
                <a:cs typeface="Calibri" panose="020F0502020204030204" pitchFamily="34" charset="0"/>
              </a:rPr>
              <a:t>/ President</a:t>
            </a:r>
          </a:p>
          <a:p>
            <a:pPr eaLnBrk="1" hangingPunct="1">
              <a:defRPr/>
            </a:pPr>
            <a:r>
              <a:rPr lang="en-US" sz="1100" b="0" dirty="0">
                <a:solidFill>
                  <a:srgbClr val="004B85"/>
                </a:solidFill>
                <a:latin typeface="Calibri" panose="020F0502020204030204" pitchFamily="34" charset="0"/>
                <a:cs typeface="Calibri" panose="020F0502020204030204" pitchFamily="34" charset="0"/>
              </a:rPr>
              <a:t>FOUNTAIN SANITATION DISTRICT</a:t>
            </a:r>
          </a:p>
        </p:txBody>
      </p:sp>
      <p:sp>
        <p:nvSpPr>
          <p:cNvPr id="8" name="TextBox 7">
            <a:extLst>
              <a:ext uri="{FF2B5EF4-FFF2-40B4-BE49-F238E27FC236}">
                <a16:creationId xmlns:a16="http://schemas.microsoft.com/office/drawing/2014/main" id="{854276A2-3A68-B475-FFF1-0F157FA620C8}"/>
              </a:ext>
            </a:extLst>
          </p:cNvPr>
          <p:cNvSpPr txBox="1"/>
          <p:nvPr/>
        </p:nvSpPr>
        <p:spPr>
          <a:xfrm>
            <a:off x="609600" y="1765589"/>
            <a:ext cx="3505200" cy="461665"/>
          </a:xfrm>
          <a:prstGeom prst="rect">
            <a:avLst/>
          </a:prstGeom>
          <a:noFill/>
        </p:spPr>
        <p:txBody>
          <a:bodyPr wrap="square">
            <a:spAutoFit/>
          </a:bodyPr>
          <a:lstStyle/>
          <a:p>
            <a:pPr eaLnBrk="1" hangingPunct="1">
              <a:defRPr/>
            </a:pPr>
            <a:r>
              <a:rPr lang="en-US" sz="1300" dirty="0">
                <a:solidFill>
                  <a:schemeClr val="tx1">
                    <a:lumMod val="95000"/>
                    <a:lumOff val="5000"/>
                  </a:schemeClr>
                </a:solidFill>
                <a:latin typeface="Calibri" panose="020F0502020204030204" pitchFamily="34" charset="0"/>
                <a:cs typeface="Calibri" panose="020F0502020204030204" pitchFamily="34" charset="0"/>
              </a:rPr>
              <a:t>Yvonne Fischbach </a:t>
            </a:r>
            <a:r>
              <a:rPr lang="en-US" sz="1300" b="0" dirty="0">
                <a:solidFill>
                  <a:schemeClr val="tx1">
                    <a:lumMod val="95000"/>
                    <a:lumOff val="5000"/>
                  </a:schemeClr>
                </a:solidFill>
                <a:latin typeface="Calibri" panose="020F0502020204030204" pitchFamily="34" charset="0"/>
                <a:cs typeface="Calibri" panose="020F0502020204030204" pitchFamily="34" charset="0"/>
              </a:rPr>
              <a:t>/ Vice President</a:t>
            </a:r>
          </a:p>
          <a:p>
            <a:pPr eaLnBrk="1" hangingPunct="1">
              <a:defRPr/>
            </a:pPr>
            <a:r>
              <a:rPr lang="en-US" sz="1100" b="0" dirty="0">
                <a:solidFill>
                  <a:srgbClr val="004B85"/>
                </a:solidFill>
                <a:latin typeface="Calibri" panose="020F0502020204030204" pitchFamily="34" charset="0"/>
                <a:cs typeface="Calibri" panose="020F0502020204030204" pitchFamily="34" charset="0"/>
              </a:rPr>
              <a:t>HYLAND HILLS PARK AND RECREATION DISTRICT</a:t>
            </a:r>
          </a:p>
        </p:txBody>
      </p:sp>
      <p:sp>
        <p:nvSpPr>
          <p:cNvPr id="11" name="TextBox 10">
            <a:extLst>
              <a:ext uri="{FF2B5EF4-FFF2-40B4-BE49-F238E27FC236}">
                <a16:creationId xmlns:a16="http://schemas.microsoft.com/office/drawing/2014/main" id="{459A1FC6-E457-87F6-E06A-CAD9145B32E5}"/>
              </a:ext>
            </a:extLst>
          </p:cNvPr>
          <p:cNvSpPr txBox="1"/>
          <p:nvPr/>
        </p:nvSpPr>
        <p:spPr>
          <a:xfrm>
            <a:off x="4724400" y="2246304"/>
            <a:ext cx="3581400" cy="292388"/>
          </a:xfrm>
          <a:prstGeom prst="rect">
            <a:avLst/>
          </a:prstGeom>
          <a:noFill/>
        </p:spPr>
        <p:txBody>
          <a:bodyPr wrap="square">
            <a:spAutoFit/>
          </a:bodyPr>
          <a:lstStyle/>
          <a:p>
            <a:pPr>
              <a:defRPr/>
            </a:pPr>
            <a:r>
              <a:rPr lang="en-US" sz="1300" dirty="0">
                <a:solidFill>
                  <a:schemeClr val="tx1">
                    <a:lumMod val="95000"/>
                    <a:lumOff val="5000"/>
                  </a:schemeClr>
                </a:solidFill>
                <a:latin typeface="Calibri" panose="020F0502020204030204" pitchFamily="34" charset="0"/>
                <a:cs typeface="Calibri" panose="020F0502020204030204" pitchFamily="34" charset="0"/>
              </a:rPr>
              <a:t>Lorraine Haywood / </a:t>
            </a:r>
            <a:r>
              <a:rPr lang="en-US" sz="1300" b="0" dirty="0">
                <a:solidFill>
                  <a:schemeClr val="tx1">
                    <a:lumMod val="95000"/>
                    <a:lumOff val="5000"/>
                  </a:schemeClr>
                </a:solidFill>
                <a:latin typeface="Calibri" panose="020F0502020204030204" pitchFamily="34" charset="0"/>
                <a:cs typeface="Calibri" panose="020F0502020204030204" pitchFamily="34" charset="0"/>
              </a:rPr>
              <a:t>Emeritus Board Member        </a:t>
            </a:r>
          </a:p>
        </p:txBody>
      </p:sp>
      <p:sp>
        <p:nvSpPr>
          <p:cNvPr id="12" name="TextBox 11">
            <a:extLst>
              <a:ext uri="{FF2B5EF4-FFF2-40B4-BE49-F238E27FC236}">
                <a16:creationId xmlns:a16="http://schemas.microsoft.com/office/drawing/2014/main" id="{BAC937FF-9019-F2B3-7271-3BD0CD31E9EA}"/>
              </a:ext>
            </a:extLst>
          </p:cNvPr>
          <p:cNvSpPr txBox="1"/>
          <p:nvPr/>
        </p:nvSpPr>
        <p:spPr>
          <a:xfrm>
            <a:off x="609600" y="3733386"/>
            <a:ext cx="3886200" cy="461665"/>
          </a:xfrm>
          <a:prstGeom prst="rect">
            <a:avLst/>
          </a:prstGeom>
          <a:noFill/>
        </p:spPr>
        <p:txBody>
          <a:bodyPr>
            <a:spAutoFit/>
          </a:bodyPr>
          <a:lstStyle/>
          <a:p>
            <a:pPr eaLnBrk="1" hangingPunct="1">
              <a:defRPr/>
            </a:pPr>
            <a:r>
              <a:rPr lang="en-US" sz="1300" dirty="0">
                <a:solidFill>
                  <a:schemeClr val="tx1">
                    <a:lumMod val="95000"/>
                    <a:lumOff val="5000"/>
                  </a:schemeClr>
                </a:solidFill>
                <a:latin typeface="Calibri" panose="020F0502020204030204" pitchFamily="34" charset="0"/>
                <a:cs typeface="Calibri" panose="020F0502020204030204" pitchFamily="34" charset="0"/>
              </a:rPr>
              <a:t>Amelia Deleon</a:t>
            </a:r>
            <a:endParaRPr lang="en-US" sz="1300" b="0" dirty="0">
              <a:solidFill>
                <a:schemeClr val="tx1">
                  <a:lumMod val="95000"/>
                  <a:lumOff val="5000"/>
                </a:schemeClr>
              </a:solidFill>
              <a:latin typeface="Calibri" panose="020F0502020204030204" pitchFamily="34" charset="0"/>
              <a:cs typeface="Calibri" panose="020F0502020204030204" pitchFamily="34" charset="0"/>
            </a:endParaRPr>
          </a:p>
          <a:p>
            <a:pPr eaLnBrk="1" hangingPunct="1">
              <a:defRPr/>
            </a:pPr>
            <a:r>
              <a:rPr lang="en-US" sz="1100" b="0" dirty="0">
                <a:solidFill>
                  <a:srgbClr val="004B85"/>
                </a:solidFill>
                <a:latin typeface="Calibri" panose="020F0502020204030204" pitchFamily="34" charset="0"/>
                <a:cs typeface="Calibri" panose="020F0502020204030204" pitchFamily="34" charset="0"/>
              </a:rPr>
              <a:t>MILE HIGH FLOOD DISTRICT</a:t>
            </a:r>
          </a:p>
        </p:txBody>
      </p:sp>
      <p:sp>
        <p:nvSpPr>
          <p:cNvPr id="13" name="TextBox 12">
            <a:extLst>
              <a:ext uri="{FF2B5EF4-FFF2-40B4-BE49-F238E27FC236}">
                <a16:creationId xmlns:a16="http://schemas.microsoft.com/office/drawing/2014/main" id="{7C122834-2D7D-5C1C-D7ED-D5CDBCCD7A50}"/>
              </a:ext>
            </a:extLst>
          </p:cNvPr>
          <p:cNvSpPr txBox="1"/>
          <p:nvPr/>
        </p:nvSpPr>
        <p:spPr>
          <a:xfrm>
            <a:off x="609600" y="3237291"/>
            <a:ext cx="3581400" cy="461665"/>
          </a:xfrm>
          <a:prstGeom prst="rect">
            <a:avLst/>
          </a:prstGeom>
          <a:noFill/>
        </p:spPr>
        <p:txBody>
          <a:bodyPr>
            <a:spAutoFit/>
          </a:bodyPr>
          <a:lstStyle/>
          <a:p>
            <a:pPr eaLnBrk="1" hangingPunct="1">
              <a:defRPr/>
            </a:pPr>
            <a:r>
              <a:rPr lang="en-US" sz="1300" dirty="0">
                <a:solidFill>
                  <a:schemeClr val="tx1">
                    <a:lumMod val="95000"/>
                    <a:lumOff val="5000"/>
                  </a:schemeClr>
                </a:solidFill>
                <a:latin typeface="Calibri" panose="020F0502020204030204" pitchFamily="34" charset="0"/>
                <a:cs typeface="Calibri" panose="020F0502020204030204" pitchFamily="34" charset="0"/>
              </a:rPr>
              <a:t>James Borland</a:t>
            </a:r>
          </a:p>
          <a:p>
            <a:pPr eaLnBrk="1" hangingPunct="1">
              <a:defRPr/>
            </a:pPr>
            <a:r>
              <a:rPr lang="en-US" sz="1100" b="0" dirty="0">
                <a:solidFill>
                  <a:srgbClr val="004B85"/>
                </a:solidFill>
                <a:latin typeface="Calibri" panose="020F0502020204030204" pitchFamily="34" charset="0"/>
                <a:cs typeface="Calibri" panose="020F0502020204030204" pitchFamily="34" charset="0"/>
              </a:rPr>
              <a:t>FORT COLLINS / LOVELAND WATER DISTRICT</a:t>
            </a:r>
          </a:p>
        </p:txBody>
      </p:sp>
      <p:sp>
        <p:nvSpPr>
          <p:cNvPr id="16" name="TextBox 15">
            <a:extLst>
              <a:ext uri="{FF2B5EF4-FFF2-40B4-BE49-F238E27FC236}">
                <a16:creationId xmlns:a16="http://schemas.microsoft.com/office/drawing/2014/main" id="{F7FCC004-7C41-C668-621C-0FA606BC5459}"/>
              </a:ext>
            </a:extLst>
          </p:cNvPr>
          <p:cNvSpPr txBox="1"/>
          <p:nvPr/>
        </p:nvSpPr>
        <p:spPr>
          <a:xfrm>
            <a:off x="4724728" y="1276350"/>
            <a:ext cx="3581400" cy="477054"/>
          </a:xfrm>
          <a:prstGeom prst="rect">
            <a:avLst/>
          </a:prstGeom>
          <a:noFill/>
        </p:spPr>
        <p:txBody>
          <a:bodyPr>
            <a:spAutoFit/>
          </a:bodyPr>
          <a:lstStyle/>
          <a:p>
            <a:pPr eaLnBrk="1" hangingPunct="1">
              <a:defRPr/>
            </a:pPr>
            <a:r>
              <a:rPr lang="en-US" sz="1300" dirty="0">
                <a:solidFill>
                  <a:schemeClr val="tx1">
                    <a:lumMod val="95000"/>
                    <a:lumOff val="5000"/>
                  </a:schemeClr>
                </a:solidFill>
                <a:latin typeface="Calibri" panose="020F0502020204030204" pitchFamily="34" charset="0"/>
                <a:cs typeface="Calibri" panose="020F0502020204030204" pitchFamily="34" charset="0"/>
              </a:rPr>
              <a:t>Stan </a:t>
            </a:r>
            <a:r>
              <a:rPr lang="en-US" sz="1300" dirty="0" err="1">
                <a:solidFill>
                  <a:schemeClr val="tx1">
                    <a:lumMod val="95000"/>
                    <a:lumOff val="5000"/>
                  </a:schemeClr>
                </a:solidFill>
                <a:latin typeface="Calibri" panose="020F0502020204030204" pitchFamily="34" charset="0"/>
                <a:cs typeface="Calibri" panose="020F0502020204030204" pitchFamily="34" charset="0"/>
              </a:rPr>
              <a:t>Gengler</a:t>
            </a:r>
            <a:endParaRPr lang="en-US" sz="1300" dirty="0">
              <a:solidFill>
                <a:schemeClr val="tx1">
                  <a:lumMod val="95000"/>
                  <a:lumOff val="5000"/>
                </a:schemeClr>
              </a:solidFill>
              <a:latin typeface="Calibri" panose="020F0502020204030204" pitchFamily="34" charset="0"/>
              <a:cs typeface="Calibri" panose="020F0502020204030204" pitchFamily="34" charset="0"/>
            </a:endParaRPr>
          </a:p>
          <a:p>
            <a:pPr eaLnBrk="1" hangingPunct="1">
              <a:defRPr/>
            </a:pPr>
            <a:r>
              <a:rPr lang="en-US" sz="1100" b="0" dirty="0">
                <a:solidFill>
                  <a:srgbClr val="004B85"/>
                </a:solidFill>
                <a:latin typeface="Calibri" panose="020F0502020204030204" pitchFamily="34" charset="0"/>
                <a:cs typeface="Calibri" panose="020F0502020204030204" pitchFamily="34" charset="0"/>
              </a:rPr>
              <a:t>ESTES VALLEY RECREATION AND PARK DISTRICT</a:t>
            </a:r>
          </a:p>
        </p:txBody>
      </p:sp>
      <p:sp>
        <p:nvSpPr>
          <p:cNvPr id="17" name="TextBox 16">
            <a:extLst>
              <a:ext uri="{FF2B5EF4-FFF2-40B4-BE49-F238E27FC236}">
                <a16:creationId xmlns:a16="http://schemas.microsoft.com/office/drawing/2014/main" id="{CAD786CA-82CA-68A6-BB89-AE135EBB3477}"/>
              </a:ext>
            </a:extLst>
          </p:cNvPr>
          <p:cNvSpPr txBox="1"/>
          <p:nvPr/>
        </p:nvSpPr>
        <p:spPr>
          <a:xfrm>
            <a:off x="4724728" y="1765589"/>
            <a:ext cx="3505200" cy="461665"/>
          </a:xfrm>
          <a:prstGeom prst="rect">
            <a:avLst/>
          </a:prstGeom>
          <a:noFill/>
        </p:spPr>
        <p:txBody>
          <a:bodyPr wrap="square">
            <a:spAutoFit/>
          </a:bodyPr>
          <a:lstStyle/>
          <a:p>
            <a:pPr eaLnBrk="1" hangingPunct="1">
              <a:defRPr/>
            </a:pPr>
            <a:r>
              <a:rPr lang="en-US" sz="1300" dirty="0">
                <a:solidFill>
                  <a:schemeClr val="tx1">
                    <a:lumMod val="95000"/>
                    <a:lumOff val="5000"/>
                  </a:schemeClr>
                </a:solidFill>
                <a:latin typeface="Calibri" panose="020F0502020204030204" pitchFamily="34" charset="0"/>
                <a:cs typeface="Calibri" panose="020F0502020204030204" pitchFamily="34" charset="0"/>
              </a:rPr>
              <a:t>Bill Simmons</a:t>
            </a:r>
          </a:p>
          <a:p>
            <a:pPr eaLnBrk="1" hangingPunct="1">
              <a:defRPr/>
            </a:pPr>
            <a:r>
              <a:rPr lang="en-US" sz="1100" b="0" dirty="0">
                <a:solidFill>
                  <a:srgbClr val="004B85"/>
                </a:solidFill>
                <a:latin typeface="Calibri" panose="020F0502020204030204" pitchFamily="34" charset="0"/>
                <a:cs typeface="Calibri" panose="020F0502020204030204" pitchFamily="34" charset="0"/>
              </a:rPr>
              <a:t>BEAVER CREEK METROPOLITAN DISTRICT</a:t>
            </a:r>
          </a:p>
        </p:txBody>
      </p:sp>
      <p:sp>
        <p:nvSpPr>
          <p:cNvPr id="19" name="TextBox 18">
            <a:extLst>
              <a:ext uri="{FF2B5EF4-FFF2-40B4-BE49-F238E27FC236}">
                <a16:creationId xmlns:a16="http://schemas.microsoft.com/office/drawing/2014/main" id="{53F47FC9-70DD-1F75-42B5-BE028567223C}"/>
              </a:ext>
            </a:extLst>
          </p:cNvPr>
          <p:cNvSpPr txBox="1"/>
          <p:nvPr/>
        </p:nvSpPr>
        <p:spPr>
          <a:xfrm>
            <a:off x="4724400" y="3253085"/>
            <a:ext cx="3581400" cy="461665"/>
          </a:xfrm>
          <a:prstGeom prst="rect">
            <a:avLst/>
          </a:prstGeom>
          <a:noFill/>
        </p:spPr>
        <p:txBody>
          <a:bodyPr>
            <a:spAutoFit/>
          </a:bodyPr>
          <a:lstStyle/>
          <a:p>
            <a:pPr eaLnBrk="1" hangingPunct="1">
              <a:defRPr/>
            </a:pPr>
            <a:r>
              <a:rPr lang="en-US" sz="1300" dirty="0">
                <a:solidFill>
                  <a:schemeClr val="tx1">
                    <a:lumMod val="95000"/>
                    <a:lumOff val="5000"/>
                  </a:schemeClr>
                </a:solidFill>
                <a:latin typeface="Calibri" panose="020F0502020204030204" pitchFamily="34" charset="0"/>
                <a:cs typeface="Calibri" panose="020F0502020204030204" pitchFamily="34" charset="0"/>
              </a:rPr>
              <a:t>Ann Terry </a:t>
            </a:r>
            <a:r>
              <a:rPr lang="en-US" sz="1300" b="0" dirty="0">
                <a:solidFill>
                  <a:schemeClr val="tx1">
                    <a:lumMod val="95000"/>
                    <a:lumOff val="5000"/>
                  </a:schemeClr>
                </a:solidFill>
                <a:latin typeface="Calibri" panose="020F0502020204030204" pitchFamily="34" charset="0"/>
                <a:cs typeface="Calibri" panose="020F0502020204030204" pitchFamily="34" charset="0"/>
              </a:rPr>
              <a:t>/ Ex-Officio Board Member</a:t>
            </a:r>
          </a:p>
          <a:p>
            <a:pPr eaLnBrk="1" hangingPunct="1">
              <a:defRPr/>
            </a:pPr>
            <a:r>
              <a:rPr lang="en-US" sz="1100" b="0" dirty="0">
                <a:solidFill>
                  <a:srgbClr val="004B85"/>
                </a:solidFill>
                <a:latin typeface="Calibri" panose="020F0502020204030204" pitchFamily="34" charset="0"/>
                <a:cs typeface="Calibri" panose="020F0502020204030204" pitchFamily="34" charset="0"/>
              </a:rPr>
              <a:t>SPECIAL DISTRICT ASSOCIATION OF COLORADO</a:t>
            </a:r>
          </a:p>
        </p:txBody>
      </p:sp>
      <p:sp>
        <p:nvSpPr>
          <p:cNvPr id="20" name="TextBox 19">
            <a:extLst>
              <a:ext uri="{FF2B5EF4-FFF2-40B4-BE49-F238E27FC236}">
                <a16:creationId xmlns:a16="http://schemas.microsoft.com/office/drawing/2014/main" id="{C6E1695A-4CC1-A57B-F64B-D79ABBE5783D}"/>
              </a:ext>
            </a:extLst>
          </p:cNvPr>
          <p:cNvSpPr txBox="1"/>
          <p:nvPr/>
        </p:nvSpPr>
        <p:spPr>
          <a:xfrm>
            <a:off x="4724400" y="3749342"/>
            <a:ext cx="3886200" cy="461665"/>
          </a:xfrm>
          <a:prstGeom prst="rect">
            <a:avLst/>
          </a:prstGeom>
          <a:noFill/>
        </p:spPr>
        <p:txBody>
          <a:bodyPr>
            <a:spAutoFit/>
          </a:bodyPr>
          <a:lstStyle/>
          <a:p>
            <a:pPr eaLnBrk="1" hangingPunct="1">
              <a:defRPr/>
            </a:pPr>
            <a:r>
              <a:rPr lang="en-US" sz="1300" dirty="0">
                <a:solidFill>
                  <a:schemeClr val="tx1">
                    <a:lumMod val="95000"/>
                    <a:lumOff val="5000"/>
                  </a:schemeClr>
                </a:solidFill>
                <a:latin typeface="Calibri" panose="020F0502020204030204" pitchFamily="34" charset="0"/>
                <a:cs typeface="Calibri" panose="020F0502020204030204" pitchFamily="34" charset="0"/>
              </a:rPr>
              <a:t>Meredith Quarles </a:t>
            </a:r>
            <a:r>
              <a:rPr lang="en-US" sz="1300" b="0" dirty="0">
                <a:solidFill>
                  <a:schemeClr val="tx1">
                    <a:lumMod val="95000"/>
                    <a:lumOff val="5000"/>
                  </a:schemeClr>
                </a:solidFill>
                <a:latin typeface="Calibri" panose="020F0502020204030204" pitchFamily="34" charset="0"/>
                <a:cs typeface="Calibri" panose="020F0502020204030204" pitchFamily="34" charset="0"/>
              </a:rPr>
              <a:t>/ Pool Liaison</a:t>
            </a:r>
          </a:p>
          <a:p>
            <a:pPr eaLnBrk="1" hangingPunct="1">
              <a:defRPr/>
            </a:pPr>
            <a:r>
              <a:rPr lang="en-US" sz="1100" b="0" dirty="0">
                <a:solidFill>
                  <a:srgbClr val="004B85"/>
                </a:solidFill>
                <a:latin typeface="Calibri" panose="020F0502020204030204" pitchFamily="34" charset="0"/>
                <a:cs typeface="Calibri" panose="020F0502020204030204" pitchFamily="34" charset="0"/>
              </a:rPr>
              <a:t>SPECIAL DISTRICT ASSOCIATION OF COLORADO</a:t>
            </a:r>
          </a:p>
        </p:txBody>
      </p:sp>
      <p:sp>
        <p:nvSpPr>
          <p:cNvPr id="21" name="TextBox 20">
            <a:extLst>
              <a:ext uri="{FF2B5EF4-FFF2-40B4-BE49-F238E27FC236}">
                <a16:creationId xmlns:a16="http://schemas.microsoft.com/office/drawing/2014/main" id="{8F70927D-B101-AD5D-4282-B0D900240027}"/>
              </a:ext>
            </a:extLst>
          </p:cNvPr>
          <p:cNvSpPr txBox="1"/>
          <p:nvPr/>
        </p:nvSpPr>
        <p:spPr>
          <a:xfrm>
            <a:off x="609600" y="2254828"/>
            <a:ext cx="3886200" cy="461665"/>
          </a:xfrm>
          <a:prstGeom prst="rect">
            <a:avLst/>
          </a:prstGeom>
          <a:noFill/>
        </p:spPr>
        <p:txBody>
          <a:bodyPr wrap="square">
            <a:spAutoFit/>
          </a:bodyPr>
          <a:lstStyle/>
          <a:p>
            <a:pPr eaLnBrk="1" hangingPunct="1">
              <a:defRPr/>
            </a:pPr>
            <a:r>
              <a:rPr lang="en-US" sz="1300" dirty="0">
                <a:solidFill>
                  <a:schemeClr val="tx1">
                    <a:lumMod val="95000"/>
                    <a:lumOff val="5000"/>
                  </a:schemeClr>
                </a:solidFill>
                <a:latin typeface="Calibri" panose="020F0502020204030204" pitchFamily="34" charset="0"/>
                <a:cs typeface="Calibri" panose="020F0502020204030204" pitchFamily="34" charset="0"/>
              </a:rPr>
              <a:t>Sander Blackburn </a:t>
            </a:r>
            <a:r>
              <a:rPr lang="en-US" sz="1300" b="0" dirty="0">
                <a:solidFill>
                  <a:schemeClr val="tx1">
                    <a:lumMod val="95000"/>
                    <a:lumOff val="5000"/>
                  </a:schemeClr>
                </a:solidFill>
                <a:latin typeface="Calibri" panose="020F0502020204030204" pitchFamily="34" charset="0"/>
                <a:cs typeface="Calibri" panose="020F0502020204030204" pitchFamily="34" charset="0"/>
              </a:rPr>
              <a:t>/ Secretary &amp; Comptroller</a:t>
            </a:r>
          </a:p>
          <a:p>
            <a:pPr eaLnBrk="1" hangingPunct="1">
              <a:defRPr/>
            </a:pPr>
            <a:r>
              <a:rPr lang="en-US" sz="1100" b="0" dirty="0">
                <a:solidFill>
                  <a:srgbClr val="004B85"/>
                </a:solidFill>
                <a:latin typeface="Calibri" panose="020F0502020204030204" pitchFamily="34" charset="0"/>
                <a:cs typeface="Calibri" panose="020F0502020204030204" pitchFamily="34" charset="0"/>
              </a:rPr>
              <a:t>NORTHERN COLORADO WATER CONSERVANCY DISTRICT</a:t>
            </a:r>
          </a:p>
        </p:txBody>
      </p:sp>
      <p:sp>
        <p:nvSpPr>
          <p:cNvPr id="22" name="TextBox 21">
            <a:extLst>
              <a:ext uri="{FF2B5EF4-FFF2-40B4-BE49-F238E27FC236}">
                <a16:creationId xmlns:a16="http://schemas.microsoft.com/office/drawing/2014/main" id="{090DC93E-0BEE-4A3F-B9F4-5220C4EAB3E4}"/>
              </a:ext>
            </a:extLst>
          </p:cNvPr>
          <p:cNvSpPr txBox="1"/>
          <p:nvPr/>
        </p:nvSpPr>
        <p:spPr>
          <a:xfrm>
            <a:off x="609600" y="2736246"/>
            <a:ext cx="3962400" cy="461665"/>
          </a:xfrm>
          <a:prstGeom prst="rect">
            <a:avLst/>
          </a:prstGeom>
          <a:noFill/>
        </p:spPr>
        <p:txBody>
          <a:bodyPr wrap="square">
            <a:spAutoFit/>
          </a:bodyPr>
          <a:lstStyle/>
          <a:p>
            <a:pPr eaLnBrk="1" hangingPunct="1">
              <a:defRPr/>
            </a:pPr>
            <a:r>
              <a:rPr lang="en-US" sz="1300" dirty="0">
                <a:solidFill>
                  <a:schemeClr val="tx1">
                    <a:lumMod val="95000"/>
                    <a:lumOff val="5000"/>
                  </a:schemeClr>
                </a:solidFill>
                <a:latin typeface="Calibri" panose="020F0502020204030204" pitchFamily="34" charset="0"/>
                <a:cs typeface="Calibri" panose="020F0502020204030204" pitchFamily="34" charset="0"/>
              </a:rPr>
              <a:t>Sherri Baca </a:t>
            </a:r>
            <a:endParaRPr lang="en-US" sz="1300" b="0" dirty="0">
              <a:solidFill>
                <a:schemeClr val="tx1">
                  <a:lumMod val="95000"/>
                  <a:lumOff val="5000"/>
                </a:schemeClr>
              </a:solidFill>
              <a:latin typeface="Calibri" panose="020F0502020204030204" pitchFamily="34" charset="0"/>
              <a:cs typeface="Calibri" panose="020F0502020204030204" pitchFamily="34" charset="0"/>
            </a:endParaRPr>
          </a:p>
          <a:p>
            <a:pPr eaLnBrk="1" hangingPunct="1">
              <a:defRPr/>
            </a:pPr>
            <a:r>
              <a:rPr lang="en-US" sz="1100" b="0" dirty="0">
                <a:solidFill>
                  <a:srgbClr val="004B85"/>
                </a:solidFill>
                <a:latin typeface="Calibri" panose="020F0502020204030204" pitchFamily="34" charset="0"/>
                <a:cs typeface="Calibri" panose="020F0502020204030204" pitchFamily="34" charset="0"/>
              </a:rPr>
              <a:t>PUEBLO CITY-COUNTY LIBRARY DISTRICT</a:t>
            </a:r>
          </a:p>
        </p:txBody>
      </p:sp>
      <p:sp>
        <p:nvSpPr>
          <p:cNvPr id="3" name="TextBox 2">
            <a:extLst>
              <a:ext uri="{FF2B5EF4-FFF2-40B4-BE49-F238E27FC236}">
                <a16:creationId xmlns:a16="http://schemas.microsoft.com/office/drawing/2014/main" id="{92FA4074-9B70-452D-C4B7-EFDF7D4BAA2C}"/>
              </a:ext>
            </a:extLst>
          </p:cNvPr>
          <p:cNvSpPr txBox="1"/>
          <p:nvPr/>
        </p:nvSpPr>
        <p:spPr>
          <a:xfrm>
            <a:off x="4724400" y="2888962"/>
            <a:ext cx="3581400" cy="292388"/>
          </a:xfrm>
          <a:prstGeom prst="rect">
            <a:avLst/>
          </a:prstGeom>
          <a:noFill/>
        </p:spPr>
        <p:txBody>
          <a:bodyPr>
            <a:spAutoFit/>
          </a:bodyPr>
          <a:lstStyle/>
          <a:p>
            <a:pPr eaLnBrk="1" hangingPunct="1">
              <a:defRPr/>
            </a:pPr>
            <a:r>
              <a:rPr lang="en-US" sz="1300" b="1" dirty="0">
                <a:solidFill>
                  <a:srgbClr val="004B85"/>
                </a:solidFill>
                <a:latin typeface="Calibri" panose="020F0502020204030204" pitchFamily="34" charset="0"/>
                <a:cs typeface="Calibri" panose="020F0502020204030204" pitchFamily="34" charset="0"/>
              </a:rPr>
              <a:t>Our SDA Partners</a:t>
            </a:r>
            <a:endParaRPr lang="en-US" sz="1100" b="1" dirty="0">
              <a:solidFill>
                <a:srgbClr val="004B8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1354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9601EA-5017-5568-CA6C-8C05A6D915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C75E49-D9A0-058C-3C64-D94820DCBA97}"/>
              </a:ext>
            </a:extLst>
          </p:cNvPr>
          <p:cNvSpPr>
            <a:spLocks noGrp="1"/>
          </p:cNvSpPr>
          <p:nvPr>
            <p:ph type="title"/>
          </p:nvPr>
        </p:nvSpPr>
        <p:spPr>
          <a:xfrm>
            <a:off x="495300" y="273844"/>
            <a:ext cx="7886700" cy="453815"/>
          </a:xfrm>
        </p:spPr>
        <p:txBody>
          <a:bodyPr>
            <a:normAutofit fontScale="90000"/>
          </a:bodyPr>
          <a:lstStyle/>
          <a:p>
            <a:r>
              <a:rPr lang="en-US" dirty="0">
                <a:solidFill>
                  <a:srgbClr val="004B85"/>
                </a:solidFill>
                <a:latin typeface="Tw Cen MT Condensed Extra Bold" panose="020B0803020202020204" pitchFamily="34" charset="0"/>
              </a:rPr>
              <a:t>Staff</a:t>
            </a:r>
          </a:p>
        </p:txBody>
      </p:sp>
      <p:sp>
        <p:nvSpPr>
          <p:cNvPr id="4" name="Subtitle 2">
            <a:extLst>
              <a:ext uri="{FF2B5EF4-FFF2-40B4-BE49-F238E27FC236}">
                <a16:creationId xmlns:a16="http://schemas.microsoft.com/office/drawing/2014/main" id="{1A57230F-F518-3355-D183-68AC1758DB0F}"/>
              </a:ext>
            </a:extLst>
          </p:cNvPr>
          <p:cNvSpPr txBox="1">
            <a:spLocks/>
          </p:cNvSpPr>
          <p:nvPr/>
        </p:nvSpPr>
        <p:spPr>
          <a:xfrm>
            <a:off x="530038" y="666750"/>
            <a:ext cx="6632762" cy="285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defRPr/>
            </a:pPr>
            <a:r>
              <a:rPr lang="en-US" sz="1350" b="0" i="1" dirty="0">
                <a:solidFill>
                  <a:srgbClr val="004B85"/>
                </a:solidFill>
                <a:latin typeface="Calibri" panose="020F0502020204030204" pitchFamily="34" charset="0"/>
                <a:cs typeface="Calibri" panose="020F0502020204030204" pitchFamily="34" charset="0"/>
              </a:rPr>
              <a:t>38</a:t>
            </a:r>
            <a:r>
              <a:rPr lang="en-US" sz="1350" b="0" i="1" baseline="30000" dirty="0">
                <a:solidFill>
                  <a:srgbClr val="004B85"/>
                </a:solidFill>
                <a:latin typeface="Calibri" panose="020F0502020204030204" pitchFamily="34" charset="0"/>
                <a:cs typeface="Calibri" panose="020F0502020204030204" pitchFamily="34" charset="0"/>
              </a:rPr>
              <a:t>th</a:t>
            </a:r>
            <a:r>
              <a:rPr lang="en-US" sz="1350" b="0" i="1" dirty="0">
                <a:solidFill>
                  <a:srgbClr val="004B85"/>
                </a:solidFill>
                <a:latin typeface="Calibri" panose="020F0502020204030204" pitchFamily="34" charset="0"/>
                <a:cs typeface="Calibri" panose="020F0502020204030204" pitchFamily="34" charset="0"/>
              </a:rPr>
              <a:t> Annual CSD Pool Membership Meeting</a:t>
            </a:r>
            <a:endParaRPr lang="en-US" sz="2100" b="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1E45AF0E-878D-1401-16A5-0A8E56D6FE63}"/>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b="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82CB1C07-F182-10A7-1F52-91C0961EE3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1"/>
            <a:ext cx="2751526" cy="338639"/>
          </a:xfrm>
          <a:prstGeom prst="rect">
            <a:avLst/>
          </a:prstGeom>
        </p:spPr>
      </p:pic>
      <p:sp>
        <p:nvSpPr>
          <p:cNvPr id="10" name="TextBox 9">
            <a:extLst>
              <a:ext uri="{FF2B5EF4-FFF2-40B4-BE49-F238E27FC236}">
                <a16:creationId xmlns:a16="http://schemas.microsoft.com/office/drawing/2014/main" id="{DFA23B80-EDF3-67CE-E775-93E0569681F1}"/>
              </a:ext>
            </a:extLst>
          </p:cNvPr>
          <p:cNvSpPr txBox="1"/>
          <p:nvPr/>
        </p:nvSpPr>
        <p:spPr>
          <a:xfrm>
            <a:off x="154641" y="4573406"/>
            <a:ext cx="1726895" cy="415498"/>
          </a:xfrm>
          <a:prstGeom prst="rect">
            <a:avLst/>
          </a:prstGeom>
          <a:noFill/>
        </p:spPr>
        <p:txBody>
          <a:bodyPr wrap="square" rtlCol="0">
            <a:spAutoFit/>
          </a:bodyPr>
          <a:lstStyle/>
          <a:p>
            <a:pPr defTabSz="685800" eaLnBrk="1" fontAlgn="auto" hangingPunct="1">
              <a:spcBef>
                <a:spcPts val="0"/>
              </a:spcBef>
              <a:spcAft>
                <a:spcPts val="0"/>
              </a:spcAft>
              <a:defRPr/>
            </a:pPr>
            <a:r>
              <a:rPr lang="en-US" sz="2100" b="0" dirty="0">
                <a:solidFill>
                  <a:prstClr val="white"/>
                </a:solidFill>
                <a:latin typeface="Calibri Light" panose="020F0302020204030204"/>
              </a:rPr>
              <a:t>csdpool.org</a:t>
            </a:r>
          </a:p>
        </p:txBody>
      </p:sp>
      <p:sp>
        <p:nvSpPr>
          <p:cNvPr id="3" name="TextBox 2">
            <a:extLst>
              <a:ext uri="{FF2B5EF4-FFF2-40B4-BE49-F238E27FC236}">
                <a16:creationId xmlns:a16="http://schemas.microsoft.com/office/drawing/2014/main" id="{21A1D827-FB81-C919-512B-6FF7605EDFB3}"/>
              </a:ext>
            </a:extLst>
          </p:cNvPr>
          <p:cNvSpPr txBox="1"/>
          <p:nvPr/>
        </p:nvSpPr>
        <p:spPr>
          <a:xfrm>
            <a:off x="479688" y="1274990"/>
            <a:ext cx="2926276" cy="446276"/>
          </a:xfrm>
          <a:prstGeom prst="rect">
            <a:avLst/>
          </a:prstGeom>
          <a:noFill/>
        </p:spPr>
        <p:txBody>
          <a:bodyPr wrap="square">
            <a:spAutoFit/>
          </a:bodyPr>
          <a:lstStyle/>
          <a:p>
            <a:pPr eaLnBrk="1" hangingPunct="1">
              <a:defRPr/>
            </a:pPr>
            <a:r>
              <a:rPr lang="en-US" sz="1200" dirty="0">
                <a:solidFill>
                  <a:schemeClr val="tx1">
                    <a:lumMod val="95000"/>
                    <a:lumOff val="5000"/>
                  </a:schemeClr>
                </a:solidFill>
                <a:latin typeface="Calibri" panose="020F0502020204030204" pitchFamily="34" charset="0"/>
                <a:cs typeface="Calibri" panose="020F0502020204030204" pitchFamily="34" charset="0"/>
              </a:rPr>
              <a:t>Joe DePaepe</a:t>
            </a:r>
          </a:p>
          <a:p>
            <a:pPr eaLnBrk="1" hangingPunct="1">
              <a:defRPr/>
            </a:pPr>
            <a:r>
              <a:rPr lang="en-US" sz="1100" dirty="0">
                <a:solidFill>
                  <a:schemeClr val="accent4">
                    <a:lumMod val="50000"/>
                  </a:schemeClr>
                </a:solidFill>
                <a:latin typeface="Calibri" panose="020F0502020204030204" pitchFamily="34" charset="0"/>
                <a:cs typeface="Calibri" panose="020F0502020204030204" pitchFamily="34" charset="0"/>
              </a:rPr>
              <a:t>Pool Administrator</a:t>
            </a:r>
          </a:p>
        </p:txBody>
      </p:sp>
      <p:sp>
        <p:nvSpPr>
          <p:cNvPr id="5" name="TextBox 4">
            <a:extLst>
              <a:ext uri="{FF2B5EF4-FFF2-40B4-BE49-F238E27FC236}">
                <a16:creationId xmlns:a16="http://schemas.microsoft.com/office/drawing/2014/main" id="{7F3986B3-99DB-4CDC-D201-9DAB20B46F76}"/>
              </a:ext>
            </a:extLst>
          </p:cNvPr>
          <p:cNvSpPr txBox="1"/>
          <p:nvPr/>
        </p:nvSpPr>
        <p:spPr>
          <a:xfrm>
            <a:off x="479687" y="1732190"/>
            <a:ext cx="2926277" cy="446276"/>
          </a:xfrm>
          <a:prstGeom prst="rect">
            <a:avLst/>
          </a:prstGeom>
          <a:noFill/>
        </p:spPr>
        <p:txBody>
          <a:bodyPr wrap="square">
            <a:spAutoFit/>
          </a:bodyPr>
          <a:lstStyle/>
          <a:p>
            <a:pPr eaLnBrk="1" hangingPunct="1">
              <a:defRPr/>
            </a:pPr>
            <a:r>
              <a:rPr lang="en-US" sz="1200" dirty="0">
                <a:solidFill>
                  <a:schemeClr val="tx1">
                    <a:lumMod val="95000"/>
                    <a:lumOff val="5000"/>
                  </a:schemeClr>
                </a:solidFill>
                <a:latin typeface="Calibri" panose="020F0502020204030204" pitchFamily="34" charset="0"/>
                <a:cs typeface="Calibri" panose="020F0502020204030204" pitchFamily="34" charset="0"/>
              </a:rPr>
              <a:t>Jenniffer J. Alvarado</a:t>
            </a:r>
          </a:p>
          <a:p>
            <a:pPr eaLnBrk="1" hangingPunct="1">
              <a:defRPr/>
            </a:pPr>
            <a:r>
              <a:rPr lang="en-US" sz="1100" b="0" dirty="0">
                <a:solidFill>
                  <a:schemeClr val="accent4">
                    <a:lumMod val="50000"/>
                  </a:schemeClr>
                </a:solidFill>
                <a:latin typeface="Calibri" panose="020F0502020204030204" pitchFamily="34" charset="0"/>
                <a:cs typeface="Calibri" panose="020F0502020204030204" pitchFamily="34" charset="0"/>
              </a:rPr>
              <a:t>Deputy Pool Administrator &amp; Workers’ Comp.</a:t>
            </a:r>
            <a:endParaRPr lang="en-US" sz="1000" b="0" dirty="0">
              <a:solidFill>
                <a:schemeClr val="accent4">
                  <a:lumMod val="50000"/>
                </a:schemeClr>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2BF631D5-3923-4D4F-1578-B66462113B62}"/>
              </a:ext>
            </a:extLst>
          </p:cNvPr>
          <p:cNvSpPr txBox="1"/>
          <p:nvPr/>
        </p:nvSpPr>
        <p:spPr>
          <a:xfrm>
            <a:off x="476250" y="2170771"/>
            <a:ext cx="2931958" cy="446276"/>
          </a:xfrm>
          <a:prstGeom prst="rect">
            <a:avLst/>
          </a:prstGeom>
          <a:noFill/>
        </p:spPr>
        <p:txBody>
          <a:bodyPr wrap="square">
            <a:spAutoFit/>
          </a:bodyPr>
          <a:lstStyle/>
          <a:p>
            <a:pPr eaLnBrk="1" hangingPunct="1">
              <a:defRPr/>
            </a:pPr>
            <a:r>
              <a:rPr lang="en-US" sz="1200" dirty="0">
                <a:solidFill>
                  <a:schemeClr val="tx1">
                    <a:lumMod val="95000"/>
                    <a:lumOff val="5000"/>
                  </a:schemeClr>
                </a:solidFill>
                <a:latin typeface="Calibri" panose="020F0502020204030204" pitchFamily="34" charset="0"/>
                <a:cs typeface="Calibri" panose="020F0502020204030204" pitchFamily="34" charset="0"/>
              </a:rPr>
              <a:t>Ana Holdren</a:t>
            </a:r>
          </a:p>
          <a:p>
            <a:pPr eaLnBrk="1" hangingPunct="1">
              <a:defRPr/>
            </a:pPr>
            <a:r>
              <a:rPr lang="en-US" sz="1100" b="0" kern="1000" dirty="0">
                <a:solidFill>
                  <a:schemeClr val="accent4">
                    <a:lumMod val="50000"/>
                  </a:schemeClr>
                </a:solidFill>
                <a:latin typeface="Calibri" panose="020F0502020204030204" pitchFamily="34" charset="0"/>
                <a:cs typeface="Calibri" panose="020F0502020204030204" pitchFamily="34" charset="0"/>
              </a:rPr>
              <a:t>Property &amp; Liability Operations Director</a:t>
            </a:r>
          </a:p>
        </p:txBody>
      </p:sp>
      <p:sp>
        <p:nvSpPr>
          <p:cNvPr id="15" name="Rectangle 14">
            <a:extLst>
              <a:ext uri="{FF2B5EF4-FFF2-40B4-BE49-F238E27FC236}">
                <a16:creationId xmlns:a16="http://schemas.microsoft.com/office/drawing/2014/main" id="{E0F80031-3EBB-BD6F-EFA7-0231C4F2EC5E}"/>
              </a:ext>
            </a:extLst>
          </p:cNvPr>
          <p:cNvSpPr/>
          <p:nvPr/>
        </p:nvSpPr>
        <p:spPr>
          <a:xfrm>
            <a:off x="479839" y="3562350"/>
            <a:ext cx="2949161" cy="446276"/>
          </a:xfrm>
          <a:prstGeom prst="rect">
            <a:avLst/>
          </a:prstGeom>
        </p:spPr>
        <p:txBody>
          <a:bodyPr wrap="square">
            <a:spAutoFit/>
          </a:bodyPr>
          <a:lstStyle/>
          <a:p>
            <a:pPr eaLnBrk="1" hangingPunct="1">
              <a:defRPr/>
            </a:pPr>
            <a:r>
              <a:rPr lang="en-US" sz="1200" dirty="0">
                <a:solidFill>
                  <a:schemeClr val="tx1">
                    <a:lumMod val="95000"/>
                    <a:lumOff val="5000"/>
                  </a:schemeClr>
                </a:solidFill>
                <a:latin typeface="Calibri" panose="020F0502020204030204" pitchFamily="34" charset="0"/>
                <a:cs typeface="Calibri" panose="020F0502020204030204" pitchFamily="34" charset="0"/>
              </a:rPr>
              <a:t>Alex Terlecky</a:t>
            </a:r>
          </a:p>
          <a:p>
            <a:pPr eaLnBrk="1" hangingPunct="1">
              <a:defRPr/>
            </a:pPr>
            <a:r>
              <a:rPr lang="en-US" sz="1100" b="0" dirty="0">
                <a:solidFill>
                  <a:schemeClr val="accent4">
                    <a:lumMod val="50000"/>
                  </a:schemeClr>
                </a:solidFill>
                <a:latin typeface="Calibri" panose="020F0502020204030204" pitchFamily="34" charset="0"/>
                <a:cs typeface="Calibri" panose="020F0502020204030204" pitchFamily="34" charset="0"/>
              </a:rPr>
              <a:t>Communications Manager</a:t>
            </a:r>
            <a:endParaRPr lang="en-US" sz="1100" dirty="0">
              <a:solidFill>
                <a:schemeClr val="accent4">
                  <a:lumMod val="50000"/>
                </a:schemeClr>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C338FB42-4247-A076-5A72-37C6EE307191}"/>
              </a:ext>
            </a:extLst>
          </p:cNvPr>
          <p:cNvSpPr txBox="1"/>
          <p:nvPr/>
        </p:nvSpPr>
        <p:spPr>
          <a:xfrm>
            <a:off x="3501416" y="1309360"/>
            <a:ext cx="2916191" cy="430887"/>
          </a:xfrm>
          <a:prstGeom prst="rect">
            <a:avLst/>
          </a:prstGeom>
          <a:noFill/>
        </p:spPr>
        <p:txBody>
          <a:bodyPr wrap="square">
            <a:spAutoFit/>
          </a:bodyPr>
          <a:lstStyle/>
          <a:p>
            <a:pPr eaLnBrk="1" hangingPunct="1">
              <a:defRPr/>
            </a:pPr>
            <a:r>
              <a:rPr lang="en-US" sz="1100" dirty="0">
                <a:solidFill>
                  <a:schemeClr val="tx1">
                    <a:lumMod val="95000"/>
                    <a:lumOff val="5000"/>
                  </a:schemeClr>
                </a:solidFill>
                <a:latin typeface="Calibri" panose="020F0502020204030204" pitchFamily="34" charset="0"/>
                <a:cs typeface="Calibri" panose="020F0502020204030204" pitchFamily="34" charset="0"/>
              </a:rPr>
              <a:t>Kyle Brown</a:t>
            </a:r>
          </a:p>
          <a:p>
            <a:pPr eaLnBrk="1" hangingPunct="1">
              <a:defRPr/>
            </a:pPr>
            <a:r>
              <a:rPr lang="en-US" sz="1100" b="0" dirty="0">
                <a:solidFill>
                  <a:schemeClr val="accent4">
                    <a:lumMod val="50000"/>
                  </a:schemeClr>
                </a:solidFill>
                <a:latin typeface="Calibri" panose="020F0502020204030204" pitchFamily="34" charset="0"/>
                <a:cs typeface="Calibri" panose="020F0502020204030204" pitchFamily="34" charset="0"/>
              </a:rPr>
              <a:t>Sr. Safety Consultant</a:t>
            </a:r>
            <a:endParaRPr lang="en-US" sz="1100" dirty="0">
              <a:solidFill>
                <a:schemeClr val="accent4">
                  <a:lumMod val="50000"/>
                </a:schemeClr>
              </a:solidFill>
              <a:latin typeface="Calibri" panose="020F0502020204030204" pitchFamily="34" charset="0"/>
              <a:cs typeface="Calibri" panose="020F0502020204030204" pitchFamily="34" charset="0"/>
            </a:endParaRPr>
          </a:p>
        </p:txBody>
      </p:sp>
      <p:sp>
        <p:nvSpPr>
          <p:cNvPr id="28" name="Rectangle 27">
            <a:extLst>
              <a:ext uri="{FF2B5EF4-FFF2-40B4-BE49-F238E27FC236}">
                <a16:creationId xmlns:a16="http://schemas.microsoft.com/office/drawing/2014/main" id="{5ED4CA2C-5488-8263-2DE3-E96AE5BA6791}"/>
              </a:ext>
            </a:extLst>
          </p:cNvPr>
          <p:cNvSpPr/>
          <p:nvPr/>
        </p:nvSpPr>
        <p:spPr>
          <a:xfrm>
            <a:off x="476250" y="2627971"/>
            <a:ext cx="2929714" cy="446276"/>
          </a:xfrm>
          <a:prstGeom prst="rect">
            <a:avLst/>
          </a:prstGeom>
        </p:spPr>
        <p:txBody>
          <a:bodyPr wrap="square">
            <a:spAutoFit/>
          </a:bodyPr>
          <a:lstStyle/>
          <a:p>
            <a:pPr eaLnBrk="1" hangingPunct="1">
              <a:defRPr/>
            </a:pPr>
            <a:r>
              <a:rPr lang="en-US" sz="1200" dirty="0">
                <a:solidFill>
                  <a:schemeClr val="tx1">
                    <a:lumMod val="95000"/>
                    <a:lumOff val="5000"/>
                  </a:schemeClr>
                </a:solidFill>
                <a:latin typeface="Calibri" panose="020F0502020204030204" pitchFamily="34" charset="0"/>
                <a:cs typeface="Calibri" panose="020F0502020204030204" pitchFamily="34" charset="0"/>
              </a:rPr>
              <a:t>Paula Lowder</a:t>
            </a:r>
          </a:p>
          <a:p>
            <a:pPr eaLnBrk="1" hangingPunct="1">
              <a:defRPr/>
            </a:pPr>
            <a:r>
              <a:rPr lang="en-US" sz="1100" b="0" dirty="0">
                <a:solidFill>
                  <a:schemeClr val="accent4">
                    <a:lumMod val="50000"/>
                  </a:schemeClr>
                </a:solidFill>
                <a:latin typeface="Calibri" panose="020F0502020204030204" pitchFamily="34" charset="0"/>
                <a:cs typeface="Calibri" panose="020F0502020204030204" pitchFamily="34" charset="0"/>
              </a:rPr>
              <a:t>Claims Advocacy Manager</a:t>
            </a:r>
          </a:p>
        </p:txBody>
      </p:sp>
      <p:sp>
        <p:nvSpPr>
          <p:cNvPr id="30" name="TextBox 29">
            <a:extLst>
              <a:ext uri="{FF2B5EF4-FFF2-40B4-BE49-F238E27FC236}">
                <a16:creationId xmlns:a16="http://schemas.microsoft.com/office/drawing/2014/main" id="{4838216A-9950-33BA-4C48-E4573555E292}"/>
              </a:ext>
            </a:extLst>
          </p:cNvPr>
          <p:cNvSpPr txBox="1"/>
          <p:nvPr/>
        </p:nvSpPr>
        <p:spPr>
          <a:xfrm>
            <a:off x="3200400" y="3127487"/>
            <a:ext cx="2916189" cy="430887"/>
          </a:xfrm>
          <a:prstGeom prst="rect">
            <a:avLst/>
          </a:prstGeom>
          <a:noFill/>
        </p:spPr>
        <p:txBody>
          <a:bodyPr wrap="square">
            <a:spAutoFit/>
          </a:bodyPr>
          <a:lstStyle/>
          <a:p>
            <a:pPr indent="285750" eaLnBrk="1" hangingPunct="1">
              <a:defRPr/>
            </a:pPr>
            <a:r>
              <a:rPr lang="en-US" sz="1100" dirty="0">
                <a:solidFill>
                  <a:schemeClr val="tx1">
                    <a:lumMod val="95000"/>
                    <a:lumOff val="5000"/>
                  </a:schemeClr>
                </a:solidFill>
                <a:latin typeface="Calibri" panose="020F0502020204030204" pitchFamily="34" charset="0"/>
                <a:cs typeface="Calibri" panose="020F0502020204030204" pitchFamily="34" charset="0"/>
              </a:rPr>
              <a:t>Holly Young</a:t>
            </a:r>
          </a:p>
          <a:p>
            <a:pPr indent="285750" eaLnBrk="1" hangingPunct="1">
              <a:defRPr/>
            </a:pPr>
            <a:r>
              <a:rPr lang="en-US" sz="1100" b="0" dirty="0">
                <a:solidFill>
                  <a:schemeClr val="accent4">
                    <a:lumMod val="50000"/>
                  </a:schemeClr>
                </a:solidFill>
                <a:latin typeface="Calibri" panose="020F0502020204030204" pitchFamily="34" charset="0"/>
                <a:cs typeface="Calibri" panose="020F0502020204030204" pitchFamily="34" charset="0"/>
              </a:rPr>
              <a:t>Client Service Director</a:t>
            </a:r>
          </a:p>
        </p:txBody>
      </p:sp>
      <p:sp>
        <p:nvSpPr>
          <p:cNvPr id="31" name="TextBox 30">
            <a:extLst>
              <a:ext uri="{FF2B5EF4-FFF2-40B4-BE49-F238E27FC236}">
                <a16:creationId xmlns:a16="http://schemas.microsoft.com/office/drawing/2014/main" id="{90E95BF5-183F-041E-0C2A-B90AB98C1488}"/>
              </a:ext>
            </a:extLst>
          </p:cNvPr>
          <p:cNvSpPr txBox="1"/>
          <p:nvPr/>
        </p:nvSpPr>
        <p:spPr>
          <a:xfrm>
            <a:off x="5651532" y="2674263"/>
            <a:ext cx="2730468" cy="430887"/>
          </a:xfrm>
          <a:prstGeom prst="rect">
            <a:avLst/>
          </a:prstGeom>
          <a:noFill/>
        </p:spPr>
        <p:txBody>
          <a:bodyPr wrap="square">
            <a:spAutoFit/>
          </a:bodyPr>
          <a:lstStyle/>
          <a:p>
            <a:pPr indent="285750" eaLnBrk="1" hangingPunct="1">
              <a:defRPr/>
            </a:pPr>
            <a:r>
              <a:rPr lang="en-US" sz="1100" dirty="0">
                <a:solidFill>
                  <a:schemeClr val="tx1">
                    <a:lumMod val="95000"/>
                    <a:lumOff val="5000"/>
                  </a:schemeClr>
                </a:solidFill>
                <a:latin typeface="Calibri" panose="020F0502020204030204" pitchFamily="34" charset="0"/>
                <a:cs typeface="Calibri" panose="020F0502020204030204" pitchFamily="34" charset="0"/>
              </a:rPr>
              <a:t>Kimberly Pekar</a:t>
            </a:r>
          </a:p>
          <a:p>
            <a:pPr indent="285750" eaLnBrk="1" hangingPunct="1">
              <a:defRPr/>
            </a:pPr>
            <a:r>
              <a:rPr lang="en-US" sz="1100" b="0" dirty="0">
                <a:solidFill>
                  <a:schemeClr val="accent4">
                    <a:lumMod val="50000"/>
                  </a:schemeClr>
                </a:solidFill>
                <a:latin typeface="Calibri" panose="020F0502020204030204" pitchFamily="34" charset="0"/>
                <a:cs typeface="Calibri" panose="020F0502020204030204" pitchFamily="34" charset="0"/>
              </a:rPr>
              <a:t>Claims Representative</a:t>
            </a:r>
            <a:endParaRPr lang="en-US" sz="1000" b="0" dirty="0">
              <a:solidFill>
                <a:srgbClr val="004B85"/>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DBA88B6E-4512-42D9-3E60-FE5EEE6DD64A}"/>
              </a:ext>
            </a:extLst>
          </p:cNvPr>
          <p:cNvSpPr txBox="1"/>
          <p:nvPr/>
        </p:nvSpPr>
        <p:spPr>
          <a:xfrm>
            <a:off x="476250" y="3085171"/>
            <a:ext cx="3025166" cy="446276"/>
          </a:xfrm>
          <a:prstGeom prst="rect">
            <a:avLst/>
          </a:prstGeom>
          <a:noFill/>
        </p:spPr>
        <p:txBody>
          <a:bodyPr wrap="square">
            <a:spAutoFit/>
          </a:bodyPr>
          <a:lstStyle/>
          <a:p>
            <a:pPr eaLnBrk="1" hangingPunct="1">
              <a:defRPr/>
            </a:pPr>
            <a:r>
              <a:rPr lang="en-US" sz="1200" dirty="0">
                <a:solidFill>
                  <a:schemeClr val="tx1">
                    <a:lumMod val="95000"/>
                    <a:lumOff val="5000"/>
                  </a:schemeClr>
                </a:solidFill>
                <a:latin typeface="Calibri" panose="020F0502020204030204" pitchFamily="34" charset="0"/>
                <a:cs typeface="Calibri" panose="020F0502020204030204" pitchFamily="34" charset="0"/>
              </a:rPr>
              <a:t>Chére Phillips</a:t>
            </a:r>
          </a:p>
          <a:p>
            <a:pPr eaLnBrk="1" hangingPunct="1">
              <a:defRPr/>
            </a:pPr>
            <a:r>
              <a:rPr lang="en-US" sz="1100" b="0" dirty="0">
                <a:solidFill>
                  <a:schemeClr val="accent4">
                    <a:lumMod val="50000"/>
                  </a:schemeClr>
                </a:solidFill>
                <a:latin typeface="Calibri" panose="020F0502020204030204" pitchFamily="34" charset="0"/>
                <a:cs typeface="Calibri" panose="020F0502020204030204" pitchFamily="34" charset="0"/>
              </a:rPr>
              <a:t>Member Engagement Coordinator</a:t>
            </a:r>
          </a:p>
        </p:txBody>
      </p:sp>
      <p:sp>
        <p:nvSpPr>
          <p:cNvPr id="34" name="TextBox 33">
            <a:extLst>
              <a:ext uri="{FF2B5EF4-FFF2-40B4-BE49-F238E27FC236}">
                <a16:creationId xmlns:a16="http://schemas.microsoft.com/office/drawing/2014/main" id="{6EF24973-4D0C-28F3-ADEA-57CA7FC3879F}"/>
              </a:ext>
            </a:extLst>
          </p:cNvPr>
          <p:cNvSpPr txBox="1"/>
          <p:nvPr/>
        </p:nvSpPr>
        <p:spPr>
          <a:xfrm>
            <a:off x="5628038" y="3562350"/>
            <a:ext cx="2449162" cy="430887"/>
          </a:xfrm>
          <a:prstGeom prst="rect">
            <a:avLst/>
          </a:prstGeom>
          <a:noFill/>
        </p:spPr>
        <p:txBody>
          <a:bodyPr wrap="square">
            <a:spAutoFit/>
          </a:bodyPr>
          <a:lstStyle/>
          <a:p>
            <a:pPr indent="285750" eaLnBrk="1" hangingPunct="1">
              <a:defRPr/>
            </a:pPr>
            <a:r>
              <a:rPr lang="en-US" sz="1100" dirty="0">
                <a:solidFill>
                  <a:schemeClr val="tx1">
                    <a:lumMod val="95000"/>
                    <a:lumOff val="5000"/>
                  </a:schemeClr>
                </a:solidFill>
                <a:latin typeface="Calibri" panose="020F0502020204030204" pitchFamily="34" charset="0"/>
                <a:cs typeface="Calibri" panose="020F0502020204030204" pitchFamily="34" charset="0"/>
              </a:rPr>
              <a:t>Ana Stewart</a:t>
            </a:r>
          </a:p>
          <a:p>
            <a:pPr indent="285750" eaLnBrk="1" hangingPunct="1">
              <a:defRPr/>
            </a:pPr>
            <a:r>
              <a:rPr lang="en-US" sz="1100" b="0" dirty="0">
                <a:solidFill>
                  <a:schemeClr val="accent4">
                    <a:lumMod val="50000"/>
                  </a:schemeClr>
                </a:solidFill>
                <a:latin typeface="Calibri" panose="020F0502020204030204" pitchFamily="34" charset="0"/>
                <a:cs typeface="Calibri" panose="020F0502020204030204" pitchFamily="34" charset="0"/>
              </a:rPr>
              <a:t>Claims Associate</a:t>
            </a:r>
          </a:p>
        </p:txBody>
      </p:sp>
      <p:sp>
        <p:nvSpPr>
          <p:cNvPr id="35" name="TextBox 34">
            <a:extLst>
              <a:ext uri="{FF2B5EF4-FFF2-40B4-BE49-F238E27FC236}">
                <a16:creationId xmlns:a16="http://schemas.microsoft.com/office/drawing/2014/main" id="{6B5FF136-C669-B993-779D-9F7B6AEC0EEA}"/>
              </a:ext>
            </a:extLst>
          </p:cNvPr>
          <p:cNvSpPr txBox="1"/>
          <p:nvPr/>
        </p:nvSpPr>
        <p:spPr>
          <a:xfrm>
            <a:off x="3501418" y="1766560"/>
            <a:ext cx="2916189" cy="430887"/>
          </a:xfrm>
          <a:prstGeom prst="rect">
            <a:avLst/>
          </a:prstGeom>
          <a:noFill/>
        </p:spPr>
        <p:txBody>
          <a:bodyPr wrap="square">
            <a:spAutoFit/>
          </a:bodyPr>
          <a:lstStyle/>
          <a:p>
            <a:pPr eaLnBrk="1" hangingPunct="1">
              <a:defRPr/>
            </a:pPr>
            <a:r>
              <a:rPr lang="en-US" sz="1100" dirty="0">
                <a:solidFill>
                  <a:schemeClr val="tx1">
                    <a:lumMod val="95000"/>
                    <a:lumOff val="5000"/>
                  </a:schemeClr>
                </a:solidFill>
                <a:latin typeface="Calibri" panose="020F0502020204030204" pitchFamily="34" charset="0"/>
                <a:cs typeface="Calibri" panose="020F0502020204030204" pitchFamily="34" charset="0"/>
              </a:rPr>
              <a:t>Brennan Mendus</a:t>
            </a:r>
          </a:p>
          <a:p>
            <a:pPr eaLnBrk="1" hangingPunct="1">
              <a:defRPr/>
            </a:pPr>
            <a:r>
              <a:rPr lang="en-US" sz="1100" b="0" dirty="0">
                <a:solidFill>
                  <a:schemeClr val="accent4">
                    <a:lumMod val="50000"/>
                  </a:schemeClr>
                </a:solidFill>
                <a:latin typeface="Calibri" panose="020F0502020204030204" pitchFamily="34" charset="0"/>
                <a:cs typeface="Calibri" panose="020F0502020204030204" pitchFamily="34" charset="0"/>
              </a:rPr>
              <a:t>Safety Consultant</a:t>
            </a:r>
            <a:endParaRPr lang="en-US" sz="1100" dirty="0">
              <a:solidFill>
                <a:schemeClr val="accent4">
                  <a:lumMod val="50000"/>
                </a:schemeClr>
              </a:solidFill>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A4583CFB-AECA-7BE5-09E0-65F35977959A}"/>
              </a:ext>
            </a:extLst>
          </p:cNvPr>
          <p:cNvSpPr txBox="1"/>
          <p:nvPr/>
        </p:nvSpPr>
        <p:spPr>
          <a:xfrm>
            <a:off x="3208324" y="3584687"/>
            <a:ext cx="2984465" cy="430887"/>
          </a:xfrm>
          <a:prstGeom prst="rect">
            <a:avLst/>
          </a:prstGeom>
          <a:noFill/>
        </p:spPr>
        <p:txBody>
          <a:bodyPr wrap="square">
            <a:spAutoFit/>
          </a:bodyPr>
          <a:lstStyle/>
          <a:p>
            <a:pPr indent="285750" eaLnBrk="1" hangingPunct="1">
              <a:defRPr/>
            </a:pPr>
            <a:r>
              <a:rPr lang="en-US" sz="1100" dirty="0">
                <a:solidFill>
                  <a:schemeClr val="tx1">
                    <a:lumMod val="95000"/>
                    <a:lumOff val="5000"/>
                  </a:schemeClr>
                </a:solidFill>
                <a:latin typeface="Calibri" panose="020F0502020204030204" pitchFamily="34" charset="0"/>
                <a:cs typeface="Calibri" panose="020F0502020204030204" pitchFamily="34" charset="0"/>
              </a:rPr>
              <a:t>Cindy Tucker</a:t>
            </a:r>
          </a:p>
          <a:p>
            <a:pPr indent="285750" eaLnBrk="1" hangingPunct="1">
              <a:defRPr/>
            </a:pPr>
            <a:r>
              <a:rPr lang="en-US" sz="1100" b="0" dirty="0">
                <a:solidFill>
                  <a:schemeClr val="accent4">
                    <a:lumMod val="50000"/>
                  </a:schemeClr>
                </a:solidFill>
                <a:latin typeface="Calibri" panose="020F0502020204030204" pitchFamily="34" charset="0"/>
                <a:cs typeface="Calibri" panose="020F0502020204030204" pitchFamily="34" charset="0"/>
              </a:rPr>
              <a:t>Property &amp; Liability Team Lead</a:t>
            </a:r>
          </a:p>
        </p:txBody>
      </p:sp>
      <p:sp>
        <p:nvSpPr>
          <p:cNvPr id="37" name="TextBox 36">
            <a:extLst>
              <a:ext uri="{FF2B5EF4-FFF2-40B4-BE49-F238E27FC236}">
                <a16:creationId xmlns:a16="http://schemas.microsoft.com/office/drawing/2014/main" id="{9E23D93E-2B45-F6D7-8944-A9D6B9FA8517}"/>
              </a:ext>
            </a:extLst>
          </p:cNvPr>
          <p:cNvSpPr txBox="1"/>
          <p:nvPr/>
        </p:nvSpPr>
        <p:spPr>
          <a:xfrm>
            <a:off x="5626135" y="1759863"/>
            <a:ext cx="2984465" cy="430887"/>
          </a:xfrm>
          <a:prstGeom prst="rect">
            <a:avLst/>
          </a:prstGeom>
          <a:noFill/>
        </p:spPr>
        <p:txBody>
          <a:bodyPr wrap="square">
            <a:spAutoFit/>
          </a:bodyPr>
          <a:lstStyle/>
          <a:p>
            <a:pPr indent="285750" eaLnBrk="1" hangingPunct="1">
              <a:defRPr/>
            </a:pPr>
            <a:r>
              <a:rPr lang="en-US" sz="1100" dirty="0">
                <a:solidFill>
                  <a:schemeClr val="tx1">
                    <a:lumMod val="95000"/>
                    <a:lumOff val="5000"/>
                  </a:schemeClr>
                </a:solidFill>
                <a:latin typeface="Calibri" panose="020F0502020204030204" pitchFamily="34" charset="0"/>
                <a:cs typeface="Calibri" panose="020F0502020204030204" pitchFamily="34" charset="0"/>
              </a:rPr>
              <a:t>Michael Hawkins</a:t>
            </a:r>
          </a:p>
          <a:p>
            <a:pPr indent="285750" eaLnBrk="1" hangingPunct="1">
              <a:defRPr/>
            </a:pPr>
            <a:r>
              <a:rPr lang="en-US" sz="1100" b="0" dirty="0">
                <a:solidFill>
                  <a:schemeClr val="accent4">
                    <a:lumMod val="50000"/>
                  </a:schemeClr>
                </a:solidFill>
                <a:latin typeface="Calibri" panose="020F0502020204030204" pitchFamily="34" charset="0"/>
                <a:cs typeface="Calibri" panose="020F0502020204030204" pitchFamily="34" charset="0"/>
              </a:rPr>
              <a:t>Sr. Workers’ Compensation Claims Examiner</a:t>
            </a:r>
          </a:p>
        </p:txBody>
      </p:sp>
      <p:sp>
        <p:nvSpPr>
          <p:cNvPr id="38" name="TextBox 37">
            <a:extLst>
              <a:ext uri="{FF2B5EF4-FFF2-40B4-BE49-F238E27FC236}">
                <a16:creationId xmlns:a16="http://schemas.microsoft.com/office/drawing/2014/main" id="{9C932BE8-4590-C978-77E7-583E06901A37}"/>
              </a:ext>
            </a:extLst>
          </p:cNvPr>
          <p:cNvSpPr txBox="1"/>
          <p:nvPr/>
        </p:nvSpPr>
        <p:spPr>
          <a:xfrm>
            <a:off x="5638800" y="1302663"/>
            <a:ext cx="2743200" cy="430887"/>
          </a:xfrm>
          <a:prstGeom prst="rect">
            <a:avLst/>
          </a:prstGeom>
          <a:noFill/>
        </p:spPr>
        <p:txBody>
          <a:bodyPr wrap="square">
            <a:spAutoFit/>
          </a:bodyPr>
          <a:lstStyle/>
          <a:p>
            <a:pPr indent="285750" eaLnBrk="1" hangingPunct="1">
              <a:defRPr/>
            </a:pPr>
            <a:r>
              <a:rPr lang="en-US" sz="1100" dirty="0">
                <a:solidFill>
                  <a:schemeClr val="tx1">
                    <a:lumMod val="95000"/>
                    <a:lumOff val="5000"/>
                  </a:schemeClr>
                </a:solidFill>
                <a:latin typeface="Calibri" panose="020F0502020204030204" pitchFamily="34" charset="0"/>
                <a:cs typeface="Calibri" panose="020F0502020204030204" pitchFamily="34" charset="0"/>
              </a:rPr>
              <a:t>Jessica Edwards</a:t>
            </a:r>
          </a:p>
          <a:p>
            <a:pPr indent="285750" eaLnBrk="1" hangingPunct="1">
              <a:defRPr/>
            </a:pPr>
            <a:r>
              <a:rPr lang="en-US" sz="1100" b="0" dirty="0">
                <a:solidFill>
                  <a:schemeClr val="accent4">
                    <a:lumMod val="50000"/>
                  </a:schemeClr>
                </a:solidFill>
                <a:latin typeface="Calibri" panose="020F0502020204030204" pitchFamily="34" charset="0"/>
                <a:cs typeface="Calibri" panose="020F0502020204030204" pitchFamily="34" charset="0"/>
              </a:rPr>
              <a:t>Workers’ Compensation Team Lead</a:t>
            </a:r>
          </a:p>
        </p:txBody>
      </p:sp>
      <p:sp>
        <p:nvSpPr>
          <p:cNvPr id="7" name="TextBox 6">
            <a:extLst>
              <a:ext uri="{FF2B5EF4-FFF2-40B4-BE49-F238E27FC236}">
                <a16:creationId xmlns:a16="http://schemas.microsoft.com/office/drawing/2014/main" id="{01FC932A-EC61-79A9-B793-312FFF7420BC}"/>
              </a:ext>
            </a:extLst>
          </p:cNvPr>
          <p:cNvSpPr txBox="1"/>
          <p:nvPr/>
        </p:nvSpPr>
        <p:spPr>
          <a:xfrm>
            <a:off x="3501418" y="2223760"/>
            <a:ext cx="2458989" cy="430887"/>
          </a:xfrm>
          <a:prstGeom prst="rect">
            <a:avLst/>
          </a:prstGeom>
          <a:noFill/>
        </p:spPr>
        <p:txBody>
          <a:bodyPr wrap="square">
            <a:spAutoFit/>
          </a:bodyPr>
          <a:lstStyle/>
          <a:p>
            <a:pPr eaLnBrk="1" hangingPunct="1">
              <a:defRPr/>
            </a:pPr>
            <a:r>
              <a:rPr lang="en-US" sz="1100" dirty="0">
                <a:solidFill>
                  <a:schemeClr val="tx1">
                    <a:lumMod val="95000"/>
                    <a:lumOff val="5000"/>
                  </a:schemeClr>
                </a:solidFill>
                <a:latin typeface="Calibri" panose="020F0502020204030204" pitchFamily="34" charset="0"/>
                <a:cs typeface="Calibri" panose="020F0502020204030204" pitchFamily="34" charset="0"/>
              </a:rPr>
              <a:t>Kinsey Bailey-Barkley</a:t>
            </a:r>
          </a:p>
          <a:p>
            <a:pPr eaLnBrk="1" hangingPunct="1">
              <a:defRPr/>
            </a:pPr>
            <a:r>
              <a:rPr lang="en-US" sz="1100" b="0" dirty="0">
                <a:solidFill>
                  <a:schemeClr val="accent4">
                    <a:lumMod val="50000"/>
                  </a:schemeClr>
                </a:solidFill>
                <a:latin typeface="Calibri" panose="020F0502020204030204" pitchFamily="34" charset="0"/>
                <a:cs typeface="Calibri" panose="020F0502020204030204" pitchFamily="34" charset="0"/>
              </a:rPr>
              <a:t>Loss Control Resource</a:t>
            </a:r>
            <a:endParaRPr lang="en-US" sz="1100" dirty="0">
              <a:solidFill>
                <a:schemeClr val="accent4">
                  <a:lumMod val="50000"/>
                </a:schemeClr>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BC2358B6-B2D3-5AAA-7751-5734F077D821}"/>
              </a:ext>
            </a:extLst>
          </p:cNvPr>
          <p:cNvSpPr txBox="1"/>
          <p:nvPr/>
        </p:nvSpPr>
        <p:spPr>
          <a:xfrm>
            <a:off x="5620173" y="3131463"/>
            <a:ext cx="2761827" cy="430887"/>
          </a:xfrm>
          <a:prstGeom prst="rect">
            <a:avLst/>
          </a:prstGeom>
          <a:noFill/>
        </p:spPr>
        <p:txBody>
          <a:bodyPr wrap="square">
            <a:spAutoFit/>
          </a:bodyPr>
          <a:lstStyle/>
          <a:p>
            <a:pPr indent="285750" eaLnBrk="1" hangingPunct="1">
              <a:defRPr/>
            </a:pPr>
            <a:r>
              <a:rPr lang="en-US" sz="1100" dirty="0">
                <a:solidFill>
                  <a:schemeClr val="tx1">
                    <a:lumMod val="95000"/>
                    <a:lumOff val="5000"/>
                  </a:schemeClr>
                </a:solidFill>
                <a:latin typeface="Calibri" panose="020F0502020204030204" pitchFamily="34" charset="0"/>
                <a:cs typeface="Calibri" panose="020F0502020204030204" pitchFamily="34" charset="0"/>
              </a:rPr>
              <a:t>Jason Bock</a:t>
            </a:r>
          </a:p>
          <a:p>
            <a:pPr indent="285750" eaLnBrk="1" hangingPunct="1">
              <a:defRPr/>
            </a:pPr>
            <a:r>
              <a:rPr lang="en-US" sz="1100" b="0" dirty="0">
                <a:solidFill>
                  <a:schemeClr val="accent4">
                    <a:lumMod val="50000"/>
                  </a:schemeClr>
                </a:solidFill>
                <a:latin typeface="Calibri" panose="020F0502020204030204" pitchFamily="34" charset="0"/>
                <a:cs typeface="Calibri" panose="020F0502020204030204" pitchFamily="34" charset="0"/>
              </a:rPr>
              <a:t>WC Claims Examiner</a:t>
            </a:r>
          </a:p>
        </p:txBody>
      </p:sp>
      <p:sp>
        <p:nvSpPr>
          <p:cNvPr id="20" name="TextBox 19">
            <a:extLst>
              <a:ext uri="{FF2B5EF4-FFF2-40B4-BE49-F238E27FC236}">
                <a16:creationId xmlns:a16="http://schemas.microsoft.com/office/drawing/2014/main" id="{ABA09336-62E9-90BB-E510-4C8749F3784C}"/>
              </a:ext>
            </a:extLst>
          </p:cNvPr>
          <p:cNvSpPr txBox="1"/>
          <p:nvPr/>
        </p:nvSpPr>
        <p:spPr>
          <a:xfrm>
            <a:off x="5638800" y="3969663"/>
            <a:ext cx="2895600" cy="430887"/>
          </a:xfrm>
          <a:prstGeom prst="rect">
            <a:avLst/>
          </a:prstGeom>
          <a:noFill/>
        </p:spPr>
        <p:txBody>
          <a:bodyPr wrap="square">
            <a:spAutoFit/>
          </a:bodyPr>
          <a:lstStyle/>
          <a:p>
            <a:pPr indent="285750" eaLnBrk="1" hangingPunct="1">
              <a:defRPr/>
            </a:pPr>
            <a:r>
              <a:rPr lang="en-US" sz="1100" dirty="0">
                <a:solidFill>
                  <a:schemeClr val="tx1">
                    <a:lumMod val="95000"/>
                    <a:lumOff val="5000"/>
                  </a:schemeClr>
                </a:solidFill>
                <a:latin typeface="Calibri" panose="020F0502020204030204" pitchFamily="34" charset="0"/>
                <a:cs typeface="Calibri" panose="020F0502020204030204" pitchFamily="34" charset="0"/>
              </a:rPr>
              <a:t>Brian Bonnot</a:t>
            </a:r>
          </a:p>
          <a:p>
            <a:pPr indent="285750" eaLnBrk="1" hangingPunct="1">
              <a:defRPr/>
            </a:pPr>
            <a:r>
              <a:rPr lang="en-US" sz="1100" b="0" dirty="0">
                <a:solidFill>
                  <a:schemeClr val="accent4">
                    <a:lumMod val="50000"/>
                  </a:schemeClr>
                </a:solidFill>
                <a:latin typeface="Calibri" panose="020F0502020204030204" pitchFamily="34" charset="0"/>
                <a:cs typeface="Calibri" panose="020F0502020204030204" pitchFamily="34" charset="0"/>
              </a:rPr>
              <a:t>Property Claims Examiner  </a:t>
            </a:r>
          </a:p>
        </p:txBody>
      </p:sp>
      <p:sp>
        <p:nvSpPr>
          <p:cNvPr id="21" name="TextBox 20">
            <a:extLst>
              <a:ext uri="{FF2B5EF4-FFF2-40B4-BE49-F238E27FC236}">
                <a16:creationId xmlns:a16="http://schemas.microsoft.com/office/drawing/2014/main" id="{7687CD28-EC4F-9E04-9DBA-D8C66ABCD9FA}"/>
              </a:ext>
            </a:extLst>
          </p:cNvPr>
          <p:cNvSpPr txBox="1"/>
          <p:nvPr/>
        </p:nvSpPr>
        <p:spPr>
          <a:xfrm>
            <a:off x="5620173" y="2217063"/>
            <a:ext cx="2761827" cy="430887"/>
          </a:xfrm>
          <a:prstGeom prst="rect">
            <a:avLst/>
          </a:prstGeom>
          <a:noFill/>
        </p:spPr>
        <p:txBody>
          <a:bodyPr wrap="square">
            <a:spAutoFit/>
          </a:bodyPr>
          <a:lstStyle/>
          <a:p>
            <a:pPr indent="285750" eaLnBrk="1" hangingPunct="1">
              <a:defRPr/>
            </a:pPr>
            <a:r>
              <a:rPr lang="en-US" sz="1100" dirty="0">
                <a:solidFill>
                  <a:schemeClr val="tx1">
                    <a:lumMod val="95000"/>
                    <a:lumOff val="5000"/>
                  </a:schemeClr>
                </a:solidFill>
                <a:latin typeface="Calibri" panose="020F0502020204030204" pitchFamily="34" charset="0"/>
                <a:cs typeface="Calibri" panose="020F0502020204030204" pitchFamily="34" charset="0"/>
              </a:rPr>
              <a:t>Kevin Small</a:t>
            </a:r>
          </a:p>
          <a:p>
            <a:pPr indent="285750" eaLnBrk="1" hangingPunct="1">
              <a:defRPr/>
            </a:pPr>
            <a:r>
              <a:rPr lang="en-US" sz="1100" b="0" dirty="0">
                <a:solidFill>
                  <a:schemeClr val="accent4">
                    <a:lumMod val="50000"/>
                  </a:schemeClr>
                </a:solidFill>
                <a:latin typeface="Calibri" panose="020F0502020204030204" pitchFamily="34" charset="0"/>
                <a:cs typeface="Calibri" panose="020F0502020204030204" pitchFamily="34" charset="0"/>
              </a:rPr>
              <a:t>Litigation Claims Examiner  </a:t>
            </a:r>
          </a:p>
        </p:txBody>
      </p:sp>
      <p:sp>
        <p:nvSpPr>
          <p:cNvPr id="8" name="TextBox 7">
            <a:extLst>
              <a:ext uri="{FF2B5EF4-FFF2-40B4-BE49-F238E27FC236}">
                <a16:creationId xmlns:a16="http://schemas.microsoft.com/office/drawing/2014/main" id="{AB1DC3BD-3DD8-AEB0-1BFA-CD698F79FEA4}"/>
              </a:ext>
            </a:extLst>
          </p:cNvPr>
          <p:cNvSpPr txBox="1"/>
          <p:nvPr/>
        </p:nvSpPr>
        <p:spPr>
          <a:xfrm>
            <a:off x="476250" y="1047750"/>
            <a:ext cx="3181350" cy="261610"/>
          </a:xfrm>
          <a:prstGeom prst="rect">
            <a:avLst/>
          </a:prstGeom>
          <a:noFill/>
        </p:spPr>
        <p:txBody>
          <a:bodyPr wrap="square">
            <a:spAutoFit/>
          </a:bodyPr>
          <a:lstStyle/>
          <a:p>
            <a:pPr eaLnBrk="1" hangingPunct="1">
              <a:defRPr/>
            </a:pPr>
            <a:r>
              <a:rPr lang="en-US" sz="1100" b="1" u="sng" dirty="0" err="1">
                <a:solidFill>
                  <a:srgbClr val="004B85"/>
                </a:solidFill>
                <a:latin typeface="Calibri" panose="020F0502020204030204" pitchFamily="34" charset="0"/>
                <a:cs typeface="Calibri" panose="020F0502020204030204" pitchFamily="34" charset="0"/>
              </a:rPr>
              <a:t>McGRIFF</a:t>
            </a:r>
            <a:r>
              <a:rPr lang="en-US" sz="1100" b="1" u="sng" dirty="0">
                <a:solidFill>
                  <a:srgbClr val="004B85"/>
                </a:solidFill>
                <a:latin typeface="Calibri" panose="020F0502020204030204" pitchFamily="34" charset="0"/>
                <a:cs typeface="Calibri" panose="020F0502020204030204" pitchFamily="34" charset="0"/>
              </a:rPr>
              <a:t>, A MARSH &amp; MCLENNAN LLC COMPANY</a:t>
            </a:r>
          </a:p>
        </p:txBody>
      </p:sp>
      <p:sp>
        <p:nvSpPr>
          <p:cNvPr id="13" name="TextBox 12">
            <a:extLst>
              <a:ext uri="{FF2B5EF4-FFF2-40B4-BE49-F238E27FC236}">
                <a16:creationId xmlns:a16="http://schemas.microsoft.com/office/drawing/2014/main" id="{88DC7AFD-034F-7B1F-C41F-9B599CDECB32}"/>
              </a:ext>
            </a:extLst>
          </p:cNvPr>
          <p:cNvSpPr txBox="1"/>
          <p:nvPr/>
        </p:nvSpPr>
        <p:spPr>
          <a:xfrm>
            <a:off x="3200400" y="2839564"/>
            <a:ext cx="2916189" cy="261610"/>
          </a:xfrm>
          <a:prstGeom prst="rect">
            <a:avLst/>
          </a:prstGeom>
          <a:noFill/>
        </p:spPr>
        <p:txBody>
          <a:bodyPr wrap="square">
            <a:spAutoFit/>
          </a:bodyPr>
          <a:lstStyle/>
          <a:p>
            <a:pPr indent="285750" eaLnBrk="1" hangingPunct="1">
              <a:defRPr/>
            </a:pPr>
            <a:r>
              <a:rPr lang="en-US" sz="1100" b="1" u="sng" dirty="0">
                <a:solidFill>
                  <a:schemeClr val="accent4">
                    <a:lumMod val="50000"/>
                  </a:schemeClr>
                </a:solidFill>
                <a:latin typeface="Calibri" panose="020F0502020204030204" pitchFamily="34" charset="0"/>
                <a:cs typeface="Calibri" panose="020F0502020204030204" pitchFamily="34" charset="0"/>
              </a:rPr>
              <a:t>SEDGWICK</a:t>
            </a:r>
          </a:p>
        </p:txBody>
      </p:sp>
    </p:spTree>
    <p:extLst>
      <p:ext uri="{BB962C8B-B14F-4D97-AF65-F5344CB8AC3E}">
        <p14:creationId xmlns:p14="http://schemas.microsoft.com/office/powerpoint/2010/main" val="3932239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5A5D669-994F-F524-B52D-1EDACA3FA6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DBF255-5E1C-9477-5CC5-C42C7153275E}"/>
              </a:ext>
            </a:extLst>
          </p:cNvPr>
          <p:cNvSpPr>
            <a:spLocks noGrp="1"/>
          </p:cNvSpPr>
          <p:nvPr>
            <p:ph type="ctrTitle"/>
          </p:nvPr>
        </p:nvSpPr>
        <p:spPr>
          <a:xfrm>
            <a:off x="154641" y="1063178"/>
            <a:ext cx="8834718" cy="1337177"/>
          </a:xfrm>
        </p:spPr>
        <p:txBody>
          <a:bodyPr>
            <a:noAutofit/>
          </a:bodyPr>
          <a:lstStyle/>
          <a:p>
            <a:r>
              <a:rPr lang="en-US" sz="4800" b="1" dirty="0">
                <a:solidFill>
                  <a:srgbClr val="004B85"/>
                </a:solidFill>
                <a:latin typeface="Tw Cen MT Condensed Extra Bold" panose="020B0803020202020204" pitchFamily="34" charset="0"/>
              </a:rPr>
              <a:t>Opening Statement</a:t>
            </a:r>
            <a:endParaRPr lang="en-US" sz="4800" dirty="0">
              <a:solidFill>
                <a:srgbClr val="004B85"/>
              </a:solidFill>
              <a:latin typeface="Tw Cen MT Condensed Extra Bold" panose="020B0803020202020204" pitchFamily="34" charset="0"/>
              <a:ea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B39B1C3F-7B94-E856-27B2-92310A6AA752}"/>
              </a:ext>
            </a:extLst>
          </p:cNvPr>
          <p:cNvSpPr>
            <a:spLocks noGrp="1"/>
          </p:cNvSpPr>
          <p:nvPr>
            <p:ph type="subTitle" idx="1"/>
          </p:nvPr>
        </p:nvSpPr>
        <p:spPr>
          <a:xfrm>
            <a:off x="1143000" y="2472928"/>
            <a:ext cx="6858000" cy="1241822"/>
          </a:xfrm>
        </p:spPr>
        <p:txBody>
          <a:bodyPr/>
          <a:lstStyle/>
          <a:p>
            <a:r>
              <a:rPr lang="en-US" i="1" dirty="0">
                <a:solidFill>
                  <a:srgbClr val="004B85"/>
                </a:solidFill>
                <a:latin typeface="Calibri" panose="020F0502020204030204" pitchFamily="34" charset="0"/>
                <a:ea typeface="Calibri" panose="020F0502020204030204" pitchFamily="34" charset="0"/>
                <a:cs typeface="Calibri" panose="020F0502020204030204" pitchFamily="34" charset="0"/>
              </a:rPr>
              <a:t>James Heckman</a:t>
            </a:r>
          </a:p>
          <a:p>
            <a:r>
              <a:rPr lang="en-US" i="1" dirty="0">
                <a:solidFill>
                  <a:srgbClr val="004B85"/>
                </a:solidFill>
                <a:latin typeface="Calibri" panose="020F0502020204030204" pitchFamily="34" charset="0"/>
                <a:ea typeface="Calibri" panose="020F0502020204030204" pitchFamily="34" charset="0"/>
                <a:cs typeface="Calibri" panose="020F0502020204030204" pitchFamily="34" charset="0"/>
              </a:rPr>
              <a:t>President, Colorado Special Districts Property and Liability Pool</a:t>
            </a:r>
          </a:p>
          <a:p>
            <a:r>
              <a:rPr lang="en-US" i="1" dirty="0">
                <a:solidFill>
                  <a:srgbClr val="004B85"/>
                </a:solidFill>
                <a:latin typeface="Calibri" panose="020F0502020204030204" pitchFamily="34" charset="0"/>
                <a:ea typeface="Calibri" panose="020F0502020204030204" pitchFamily="34" charset="0"/>
                <a:cs typeface="Calibri" panose="020F0502020204030204" pitchFamily="34" charset="0"/>
              </a:rPr>
              <a:t>Representative, Fountain Sanitation District</a:t>
            </a:r>
          </a:p>
        </p:txBody>
      </p:sp>
      <p:sp>
        <p:nvSpPr>
          <p:cNvPr id="9" name="Rectangle 8">
            <a:extLst>
              <a:ext uri="{FF2B5EF4-FFF2-40B4-BE49-F238E27FC236}">
                <a16:creationId xmlns:a16="http://schemas.microsoft.com/office/drawing/2014/main" id="{6E672B34-7416-9AAC-084A-532965289166}"/>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b="0" dirty="0">
              <a:solidFill>
                <a:prstClr val="white"/>
              </a:solidFill>
              <a:latin typeface="Calibri" panose="020F0502020204030204"/>
            </a:endParaRPr>
          </a:p>
        </p:txBody>
      </p:sp>
      <p:pic>
        <p:nvPicPr>
          <p:cNvPr id="10" name="Picture 9">
            <a:extLst>
              <a:ext uri="{FF2B5EF4-FFF2-40B4-BE49-F238E27FC236}">
                <a16:creationId xmlns:a16="http://schemas.microsoft.com/office/drawing/2014/main" id="{C7CE726A-4D8B-ACF0-E304-61BED4C7C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1"/>
            <a:ext cx="2751526" cy="338639"/>
          </a:xfrm>
          <a:prstGeom prst="rect">
            <a:avLst/>
          </a:prstGeom>
        </p:spPr>
      </p:pic>
      <p:sp>
        <p:nvSpPr>
          <p:cNvPr id="4" name="TextBox 3">
            <a:extLst>
              <a:ext uri="{FF2B5EF4-FFF2-40B4-BE49-F238E27FC236}">
                <a16:creationId xmlns:a16="http://schemas.microsoft.com/office/drawing/2014/main" id="{71BCAF44-2DC4-732A-B2E4-02BCF4DACBEA}"/>
              </a:ext>
            </a:extLst>
          </p:cNvPr>
          <p:cNvSpPr txBox="1"/>
          <p:nvPr/>
        </p:nvSpPr>
        <p:spPr>
          <a:xfrm>
            <a:off x="154641" y="4573406"/>
            <a:ext cx="1726895" cy="415498"/>
          </a:xfrm>
          <a:prstGeom prst="rect">
            <a:avLst/>
          </a:prstGeom>
          <a:noFill/>
        </p:spPr>
        <p:txBody>
          <a:bodyPr wrap="square" rtlCol="0">
            <a:spAutoFit/>
          </a:bodyPr>
          <a:lstStyle/>
          <a:p>
            <a:pPr defTabSz="685800" eaLnBrk="1" fontAlgn="auto" hangingPunct="1">
              <a:spcBef>
                <a:spcPts val="0"/>
              </a:spcBef>
              <a:spcAft>
                <a:spcPts val="0"/>
              </a:spcAft>
              <a:defRPr/>
            </a:pPr>
            <a:r>
              <a:rPr lang="en-US" sz="2100" b="0" dirty="0">
                <a:solidFill>
                  <a:prstClr val="white"/>
                </a:solidFill>
                <a:latin typeface="Calibri Light" panose="020F0302020204030204"/>
              </a:rPr>
              <a:t>csdpool.org</a:t>
            </a:r>
          </a:p>
        </p:txBody>
      </p:sp>
    </p:spTree>
    <p:extLst>
      <p:ext uri="{BB962C8B-B14F-4D97-AF65-F5344CB8AC3E}">
        <p14:creationId xmlns:p14="http://schemas.microsoft.com/office/powerpoint/2010/main" val="891140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193B51-5C22-3AC9-D41A-A530A1BEFC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7D548-F098-1B3C-AEEF-9493AF649202}"/>
              </a:ext>
            </a:extLst>
          </p:cNvPr>
          <p:cNvSpPr>
            <a:spLocks noGrp="1"/>
          </p:cNvSpPr>
          <p:nvPr>
            <p:ph type="title"/>
          </p:nvPr>
        </p:nvSpPr>
        <p:spPr/>
        <p:txBody>
          <a:bodyPr/>
          <a:lstStyle/>
          <a:p>
            <a:r>
              <a:rPr lang="en-US" dirty="0">
                <a:solidFill>
                  <a:srgbClr val="004B85"/>
                </a:solidFill>
                <a:latin typeface="Tw Cen MT Condensed Extra Bold" panose="020B0803020202020204" pitchFamily="34" charset="0"/>
              </a:rPr>
              <a:t>Official Business</a:t>
            </a:r>
          </a:p>
        </p:txBody>
      </p:sp>
      <p:sp>
        <p:nvSpPr>
          <p:cNvPr id="3" name="Content Placeholder 2">
            <a:extLst>
              <a:ext uri="{FF2B5EF4-FFF2-40B4-BE49-F238E27FC236}">
                <a16:creationId xmlns:a16="http://schemas.microsoft.com/office/drawing/2014/main" id="{F69C6E82-BD90-C20E-3E72-088168C3E977}"/>
              </a:ext>
            </a:extLst>
          </p:cNvPr>
          <p:cNvSpPr>
            <a:spLocks noGrp="1"/>
          </p:cNvSpPr>
          <p:nvPr>
            <p:ph idx="1"/>
          </p:nvPr>
        </p:nvSpPr>
        <p:spPr>
          <a:xfrm>
            <a:off x="628649" y="1369219"/>
            <a:ext cx="7886700" cy="3011803"/>
          </a:xfrm>
        </p:spPr>
        <p:txBody>
          <a:bodyPr>
            <a:normAutofit/>
          </a:bodyPr>
          <a:lstStyle/>
          <a:p>
            <a:pPr>
              <a:buClr>
                <a:srgbClr val="004B85"/>
              </a:buClr>
              <a:defRPr/>
            </a:pPr>
            <a:r>
              <a:rPr lang="en-US" sz="1800" dirty="0">
                <a:solidFill>
                  <a:srgbClr val="004B85"/>
                </a:solidFill>
                <a:latin typeface="Calibri" panose="020F0502020204030204" pitchFamily="34" charset="0"/>
                <a:cs typeface="Calibri" panose="020F0502020204030204" pitchFamily="34" charset="0"/>
              </a:rPr>
              <a:t>Confirmation of Quorum</a:t>
            </a:r>
          </a:p>
          <a:p>
            <a:pPr>
              <a:buClr>
                <a:srgbClr val="004B85"/>
              </a:buClr>
              <a:defRPr/>
            </a:pPr>
            <a:r>
              <a:rPr lang="en-US" sz="1800" dirty="0">
                <a:solidFill>
                  <a:srgbClr val="004B85"/>
                </a:solidFill>
                <a:latin typeface="Calibri" panose="020F0502020204030204" pitchFamily="34" charset="0"/>
                <a:cs typeface="Calibri" panose="020F0502020204030204" pitchFamily="34" charset="0"/>
              </a:rPr>
              <a:t>Motion to Approve 2024 Annual Membership Meeting Minutes</a:t>
            </a:r>
          </a:p>
          <a:p>
            <a:pPr>
              <a:buClr>
                <a:srgbClr val="004B85"/>
              </a:buClr>
              <a:defRPr/>
            </a:pPr>
            <a:endParaRPr lang="en-US" sz="1875" dirty="0">
              <a:solidFill>
                <a:srgbClr val="004B85"/>
              </a:solidFill>
              <a:latin typeface="Calibri" panose="020F0502020204030204" pitchFamily="34" charset="0"/>
              <a:cs typeface="Calibri" panose="020F0502020204030204" pitchFamily="34" charset="0"/>
            </a:endParaRPr>
          </a:p>
          <a:p>
            <a:pPr>
              <a:buClr>
                <a:srgbClr val="004B85"/>
              </a:buClr>
              <a:defRPr/>
            </a:pPr>
            <a:endParaRPr lang="en-US" sz="1875" dirty="0">
              <a:solidFill>
                <a:srgbClr val="004B85"/>
              </a:solidFill>
              <a:latin typeface="Calibri" panose="020F0502020204030204" pitchFamily="34" charset="0"/>
              <a:cs typeface="Calibri" panose="020F0502020204030204" pitchFamily="34" charset="0"/>
            </a:endParaRPr>
          </a:p>
          <a:p>
            <a:pPr>
              <a:buClr>
                <a:srgbClr val="004B85"/>
              </a:buClr>
              <a:defRPr/>
            </a:pPr>
            <a:endParaRPr lang="en-US" dirty="0">
              <a:solidFill>
                <a:srgbClr val="004B85"/>
              </a:solidFill>
              <a:latin typeface="Calibri" panose="020F0502020204030204" pitchFamily="34" charset="0"/>
              <a:cs typeface="Calibri" panose="020F0502020204030204" pitchFamily="34" charset="0"/>
            </a:endParaRPr>
          </a:p>
          <a:p>
            <a:pPr marL="0" indent="0">
              <a:buNone/>
            </a:pPr>
            <a:endParaRPr lang="en-US" dirty="0">
              <a:solidFill>
                <a:srgbClr val="004B85"/>
              </a:solidFill>
            </a:endParaRPr>
          </a:p>
        </p:txBody>
      </p:sp>
      <p:sp>
        <p:nvSpPr>
          <p:cNvPr id="4" name="Subtitle 2">
            <a:extLst>
              <a:ext uri="{FF2B5EF4-FFF2-40B4-BE49-F238E27FC236}">
                <a16:creationId xmlns:a16="http://schemas.microsoft.com/office/drawing/2014/main" id="{297FF02B-6044-0C50-A0A4-70416E07F757}"/>
              </a:ext>
            </a:extLst>
          </p:cNvPr>
          <p:cNvSpPr txBox="1">
            <a:spLocks/>
          </p:cNvSpPr>
          <p:nvPr/>
        </p:nvSpPr>
        <p:spPr>
          <a:xfrm>
            <a:off x="628650" y="968225"/>
            <a:ext cx="6632762" cy="285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defRPr/>
            </a:pPr>
            <a:r>
              <a:rPr lang="en-US" sz="1350" b="0" i="1" dirty="0">
                <a:solidFill>
                  <a:srgbClr val="004B85"/>
                </a:solidFill>
                <a:latin typeface="Calibri" panose="020F0502020204030204" pitchFamily="34" charset="0"/>
                <a:cs typeface="Calibri" panose="020F0502020204030204" pitchFamily="34" charset="0"/>
              </a:rPr>
              <a:t>38</a:t>
            </a:r>
            <a:r>
              <a:rPr lang="en-US" sz="1350" b="0" i="1" baseline="30000" dirty="0">
                <a:solidFill>
                  <a:srgbClr val="004B85"/>
                </a:solidFill>
                <a:latin typeface="Calibri" panose="020F0502020204030204" pitchFamily="34" charset="0"/>
                <a:cs typeface="Calibri" panose="020F0502020204030204" pitchFamily="34" charset="0"/>
              </a:rPr>
              <a:t>th</a:t>
            </a:r>
            <a:r>
              <a:rPr lang="en-US" sz="1350" b="0" i="1" dirty="0">
                <a:solidFill>
                  <a:srgbClr val="004B85"/>
                </a:solidFill>
                <a:latin typeface="Calibri" panose="020F0502020204030204" pitchFamily="34" charset="0"/>
                <a:cs typeface="Calibri" panose="020F0502020204030204" pitchFamily="34" charset="0"/>
              </a:rPr>
              <a:t> Annual CSD Pool Membership Meeting</a:t>
            </a:r>
            <a:endParaRPr lang="en-US" sz="2100" b="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3B898BDD-4420-8B18-1019-A8736620FD70}"/>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b="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DB4EF590-82D6-5E85-F0EE-DDE095B072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1"/>
            <a:ext cx="2751526" cy="338639"/>
          </a:xfrm>
          <a:prstGeom prst="rect">
            <a:avLst/>
          </a:prstGeom>
        </p:spPr>
      </p:pic>
      <p:sp>
        <p:nvSpPr>
          <p:cNvPr id="10" name="TextBox 9">
            <a:extLst>
              <a:ext uri="{FF2B5EF4-FFF2-40B4-BE49-F238E27FC236}">
                <a16:creationId xmlns:a16="http://schemas.microsoft.com/office/drawing/2014/main" id="{0806E971-09CA-B143-DDC7-3585ADF3582B}"/>
              </a:ext>
            </a:extLst>
          </p:cNvPr>
          <p:cNvSpPr txBox="1"/>
          <p:nvPr/>
        </p:nvSpPr>
        <p:spPr>
          <a:xfrm>
            <a:off x="154641" y="4573406"/>
            <a:ext cx="1726895" cy="415498"/>
          </a:xfrm>
          <a:prstGeom prst="rect">
            <a:avLst/>
          </a:prstGeom>
          <a:noFill/>
        </p:spPr>
        <p:txBody>
          <a:bodyPr wrap="square" rtlCol="0">
            <a:spAutoFit/>
          </a:bodyPr>
          <a:lstStyle/>
          <a:p>
            <a:pPr defTabSz="685800" eaLnBrk="1" fontAlgn="auto" hangingPunct="1">
              <a:spcBef>
                <a:spcPts val="0"/>
              </a:spcBef>
              <a:spcAft>
                <a:spcPts val="0"/>
              </a:spcAft>
              <a:defRPr/>
            </a:pPr>
            <a:r>
              <a:rPr lang="en-US" sz="2100" b="0" dirty="0">
                <a:solidFill>
                  <a:prstClr val="white"/>
                </a:solidFill>
                <a:latin typeface="Calibri Light" panose="020F0302020204030204"/>
              </a:rPr>
              <a:t>csdpool.org</a:t>
            </a:r>
          </a:p>
        </p:txBody>
      </p:sp>
    </p:spTree>
    <p:extLst>
      <p:ext uri="{BB962C8B-B14F-4D97-AF65-F5344CB8AC3E}">
        <p14:creationId xmlns:p14="http://schemas.microsoft.com/office/powerpoint/2010/main" val="3963499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675A68-BC02-F1F6-798D-7EF938BD97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C84FAE-84B2-B86C-1E48-3F248D055B77}"/>
              </a:ext>
            </a:extLst>
          </p:cNvPr>
          <p:cNvSpPr>
            <a:spLocks noGrp="1"/>
          </p:cNvSpPr>
          <p:nvPr>
            <p:ph type="title"/>
          </p:nvPr>
        </p:nvSpPr>
        <p:spPr/>
        <p:txBody>
          <a:bodyPr/>
          <a:lstStyle/>
          <a:p>
            <a:r>
              <a:rPr lang="en-US" dirty="0">
                <a:solidFill>
                  <a:srgbClr val="004B85"/>
                </a:solidFill>
                <a:latin typeface="Tw Cen MT Condensed Extra Bold" panose="020B0803020202020204" pitchFamily="34" charset="0"/>
              </a:rPr>
              <a:t>Financial Statement</a:t>
            </a:r>
          </a:p>
        </p:txBody>
      </p:sp>
      <p:sp>
        <p:nvSpPr>
          <p:cNvPr id="3" name="Content Placeholder 2">
            <a:extLst>
              <a:ext uri="{FF2B5EF4-FFF2-40B4-BE49-F238E27FC236}">
                <a16:creationId xmlns:a16="http://schemas.microsoft.com/office/drawing/2014/main" id="{91CAFAEF-3660-2DE7-4E56-C77EC417F341}"/>
              </a:ext>
            </a:extLst>
          </p:cNvPr>
          <p:cNvSpPr>
            <a:spLocks noGrp="1"/>
          </p:cNvSpPr>
          <p:nvPr>
            <p:ph idx="1"/>
          </p:nvPr>
        </p:nvSpPr>
        <p:spPr>
          <a:xfrm>
            <a:off x="628649" y="1276350"/>
            <a:ext cx="4933951" cy="2269331"/>
          </a:xfrm>
        </p:spPr>
        <p:txBody>
          <a:bodyPr>
            <a:normAutofit/>
          </a:bodyPr>
          <a:lstStyle/>
          <a:p>
            <a:pPr>
              <a:buClr>
                <a:srgbClr val="004B85"/>
              </a:buClr>
              <a:defRPr/>
            </a:pPr>
            <a:r>
              <a:rPr lang="en-US" sz="1800" dirty="0">
                <a:solidFill>
                  <a:srgbClr val="004B85"/>
                </a:solidFill>
                <a:latin typeface="Calibri" panose="020F0502020204030204" pitchFamily="34" charset="0"/>
                <a:cs typeface="Calibri" panose="020F0502020204030204" pitchFamily="34" charset="0"/>
              </a:rPr>
              <a:t>Refer to 2024 CSD Pool Annual Report Handout </a:t>
            </a:r>
          </a:p>
          <a:p>
            <a:pPr>
              <a:buClr>
                <a:srgbClr val="004B85"/>
              </a:buClr>
              <a:defRPr/>
            </a:pPr>
            <a:r>
              <a:rPr lang="en-US" sz="1800" dirty="0">
                <a:solidFill>
                  <a:srgbClr val="004B85"/>
                </a:solidFill>
                <a:latin typeface="Calibri" panose="020F0502020204030204" pitchFamily="34" charset="0"/>
                <a:cs typeface="Calibri" panose="020F0502020204030204" pitchFamily="34" charset="0"/>
              </a:rPr>
              <a:t>Respond to Member Questions</a:t>
            </a:r>
          </a:p>
          <a:p>
            <a:pPr>
              <a:buClr>
                <a:srgbClr val="004B85"/>
              </a:buClr>
              <a:defRPr/>
            </a:pPr>
            <a:r>
              <a:rPr lang="en-US" sz="1800" dirty="0">
                <a:solidFill>
                  <a:srgbClr val="004B85"/>
                </a:solidFill>
                <a:latin typeface="Calibri" panose="020F0502020204030204" pitchFamily="34" charset="0"/>
                <a:cs typeface="Calibri" panose="020F0502020204030204" pitchFamily="34" charset="0"/>
              </a:rPr>
              <a:t>Motion to Approve 2024 CSD Pool Annual Report</a:t>
            </a:r>
          </a:p>
          <a:p>
            <a:pPr marL="0" indent="0">
              <a:buClr>
                <a:srgbClr val="004B85"/>
              </a:buClr>
              <a:buNone/>
              <a:defRPr/>
            </a:pPr>
            <a:endParaRPr lang="en-US" dirty="0">
              <a:solidFill>
                <a:srgbClr val="004B85"/>
              </a:solidFill>
              <a:latin typeface="Calibri" panose="020F0502020204030204" pitchFamily="34" charset="0"/>
              <a:cs typeface="Calibri" panose="020F0502020204030204" pitchFamily="34" charset="0"/>
            </a:endParaRPr>
          </a:p>
          <a:p>
            <a:pPr marL="0" indent="0">
              <a:buNone/>
            </a:pPr>
            <a:endParaRPr lang="en-US" dirty="0">
              <a:solidFill>
                <a:srgbClr val="004B85"/>
              </a:solidFill>
            </a:endParaRPr>
          </a:p>
        </p:txBody>
      </p:sp>
      <p:sp>
        <p:nvSpPr>
          <p:cNvPr id="4" name="Subtitle 2">
            <a:extLst>
              <a:ext uri="{FF2B5EF4-FFF2-40B4-BE49-F238E27FC236}">
                <a16:creationId xmlns:a16="http://schemas.microsoft.com/office/drawing/2014/main" id="{BE32605B-3449-62BC-0527-97A1F5F12153}"/>
              </a:ext>
            </a:extLst>
          </p:cNvPr>
          <p:cNvSpPr txBox="1">
            <a:spLocks/>
          </p:cNvSpPr>
          <p:nvPr/>
        </p:nvSpPr>
        <p:spPr>
          <a:xfrm>
            <a:off x="628650" y="968225"/>
            <a:ext cx="6632762" cy="285084"/>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fontAlgn="auto">
              <a:spcBef>
                <a:spcPts val="750"/>
              </a:spcBef>
              <a:spcAft>
                <a:spcPts val="0"/>
              </a:spcAft>
              <a:buNone/>
              <a:defRPr/>
            </a:pPr>
            <a:r>
              <a:rPr lang="en-US" sz="1350" b="0" i="1" dirty="0">
                <a:solidFill>
                  <a:srgbClr val="004B85"/>
                </a:solidFill>
                <a:latin typeface="Calibri" panose="020F0502020204030204" pitchFamily="34" charset="0"/>
                <a:cs typeface="Calibri" panose="020F0502020204030204" pitchFamily="34" charset="0"/>
              </a:rPr>
              <a:t>38</a:t>
            </a:r>
            <a:r>
              <a:rPr lang="en-US" sz="1350" b="0" i="1" baseline="30000" dirty="0">
                <a:solidFill>
                  <a:srgbClr val="004B85"/>
                </a:solidFill>
                <a:latin typeface="Calibri" panose="020F0502020204030204" pitchFamily="34" charset="0"/>
                <a:cs typeface="Calibri" panose="020F0502020204030204" pitchFamily="34" charset="0"/>
              </a:rPr>
              <a:t>th</a:t>
            </a:r>
            <a:r>
              <a:rPr lang="en-US" sz="1350" b="0" i="1" dirty="0">
                <a:solidFill>
                  <a:srgbClr val="004B85"/>
                </a:solidFill>
                <a:latin typeface="Calibri" panose="020F0502020204030204" pitchFamily="34" charset="0"/>
                <a:cs typeface="Calibri" panose="020F0502020204030204" pitchFamily="34" charset="0"/>
              </a:rPr>
              <a:t> Annual CSD Pool Membership Meeting</a:t>
            </a:r>
            <a:endParaRPr lang="en-US" sz="2100" b="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6422B010-C7C0-78B1-5989-1A32F4A6B621}"/>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b="0" dirty="0">
              <a:solidFill>
                <a:prstClr val="white"/>
              </a:solidFill>
              <a:latin typeface="Calibri" panose="020F0502020204030204"/>
            </a:endParaRPr>
          </a:p>
        </p:txBody>
      </p:sp>
      <p:pic>
        <p:nvPicPr>
          <p:cNvPr id="9" name="Picture 8">
            <a:extLst>
              <a:ext uri="{FF2B5EF4-FFF2-40B4-BE49-F238E27FC236}">
                <a16:creationId xmlns:a16="http://schemas.microsoft.com/office/drawing/2014/main" id="{D517F661-2B59-8402-B8FA-E1EE92743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1"/>
            <a:ext cx="2751526" cy="338639"/>
          </a:xfrm>
          <a:prstGeom prst="rect">
            <a:avLst/>
          </a:prstGeom>
        </p:spPr>
      </p:pic>
      <p:sp>
        <p:nvSpPr>
          <p:cNvPr id="10" name="TextBox 9">
            <a:extLst>
              <a:ext uri="{FF2B5EF4-FFF2-40B4-BE49-F238E27FC236}">
                <a16:creationId xmlns:a16="http://schemas.microsoft.com/office/drawing/2014/main" id="{03B1FC97-4050-4B77-CB9B-DDAD1EE49F51}"/>
              </a:ext>
            </a:extLst>
          </p:cNvPr>
          <p:cNvSpPr txBox="1"/>
          <p:nvPr/>
        </p:nvSpPr>
        <p:spPr>
          <a:xfrm>
            <a:off x="154641" y="4573406"/>
            <a:ext cx="1726895" cy="415498"/>
          </a:xfrm>
          <a:prstGeom prst="rect">
            <a:avLst/>
          </a:prstGeom>
          <a:noFill/>
        </p:spPr>
        <p:txBody>
          <a:bodyPr wrap="square" rtlCol="0">
            <a:spAutoFit/>
          </a:bodyPr>
          <a:lstStyle/>
          <a:p>
            <a:pPr defTabSz="685800" eaLnBrk="1" fontAlgn="auto" hangingPunct="1">
              <a:spcBef>
                <a:spcPts val="0"/>
              </a:spcBef>
              <a:spcAft>
                <a:spcPts val="0"/>
              </a:spcAft>
              <a:defRPr/>
            </a:pPr>
            <a:r>
              <a:rPr lang="en-US" sz="2100" b="0" dirty="0">
                <a:solidFill>
                  <a:prstClr val="white"/>
                </a:solidFill>
                <a:latin typeface="Calibri Light" panose="020F0302020204030204"/>
              </a:rPr>
              <a:t>csdpool.org</a:t>
            </a:r>
          </a:p>
        </p:txBody>
      </p:sp>
      <p:sp>
        <p:nvSpPr>
          <p:cNvPr id="5" name="Text Box 3">
            <a:extLst>
              <a:ext uri="{FF2B5EF4-FFF2-40B4-BE49-F238E27FC236}">
                <a16:creationId xmlns:a16="http://schemas.microsoft.com/office/drawing/2014/main" id="{42AD3F5B-4553-A430-A26C-00D3313DB391}"/>
              </a:ext>
            </a:extLst>
          </p:cNvPr>
          <p:cNvSpPr txBox="1">
            <a:spLocks noChangeArrowheads="1"/>
          </p:cNvSpPr>
          <p:nvPr/>
        </p:nvSpPr>
        <p:spPr bwMode="auto">
          <a:xfrm>
            <a:off x="5863865" y="3570420"/>
            <a:ext cx="3119120" cy="586957"/>
          </a:xfrm>
          <a:prstGeom prst="rect">
            <a:avLst/>
          </a:prstGeom>
          <a:noFill/>
          <a:ln w="9525">
            <a:noFill/>
            <a:miter lim="800000"/>
            <a:headEnd/>
            <a:tailEnd/>
          </a:ln>
        </p:spPr>
        <p:txBody>
          <a:bodyPr wrap="square" lIns="90000" tIns="46800" rIns="90000" bIns="46800">
            <a:spAutoFit/>
          </a:bodyPr>
          <a:lstStyle/>
          <a:p>
            <a:pPr algn="ctr">
              <a:spcBef>
                <a:spcPct val="50000"/>
              </a:spcBef>
              <a:defRPr/>
            </a:pPr>
            <a:r>
              <a:rPr lang="en-US" sz="1600" dirty="0">
                <a:solidFill>
                  <a:schemeClr val="tx1">
                    <a:lumMod val="95000"/>
                    <a:lumOff val="5000"/>
                  </a:schemeClr>
                </a:solidFill>
                <a:latin typeface="+mn-lt"/>
              </a:rPr>
              <a:t>Allison Slife </a:t>
            </a:r>
            <a:r>
              <a:rPr lang="en-US" sz="1600" b="0" dirty="0">
                <a:solidFill>
                  <a:schemeClr val="tx1">
                    <a:lumMod val="95000"/>
                    <a:lumOff val="5000"/>
                  </a:schemeClr>
                </a:solidFill>
                <a:latin typeface="+mn-lt"/>
              </a:rPr>
              <a:t>/ Auditor</a:t>
            </a:r>
            <a:br>
              <a:rPr lang="en-US" sz="1600" dirty="0">
                <a:solidFill>
                  <a:schemeClr val="tx1">
                    <a:lumMod val="95000"/>
                    <a:lumOff val="5000"/>
                  </a:schemeClr>
                </a:solidFill>
                <a:latin typeface="+mn-lt"/>
              </a:rPr>
            </a:br>
            <a:r>
              <a:rPr lang="en-US" sz="1600" b="0" dirty="0">
                <a:solidFill>
                  <a:srgbClr val="004B85"/>
                </a:solidFill>
                <a:latin typeface="+mn-lt"/>
              </a:rPr>
              <a:t>CliftonLarsonAllen, LLP</a:t>
            </a:r>
            <a:endParaRPr lang="en-US" sz="1600" dirty="0">
              <a:solidFill>
                <a:srgbClr val="004B85"/>
              </a:solidFill>
              <a:latin typeface="+mn-lt"/>
            </a:endParaRPr>
          </a:p>
        </p:txBody>
      </p:sp>
      <p:pic>
        <p:nvPicPr>
          <p:cNvPr id="1026" name="Picture 2">
            <a:extLst>
              <a:ext uri="{FF2B5EF4-FFF2-40B4-BE49-F238E27FC236}">
                <a16:creationId xmlns:a16="http://schemas.microsoft.com/office/drawing/2014/main" id="{EB50154A-62B7-EE1E-A4E4-4D1D4AA58A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0544" y="895350"/>
            <a:ext cx="2507471" cy="259854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01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E05370-09A8-C39C-941F-78D947C179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4E6EEB-3BAB-3A0C-1CD3-4F14CF79C91D}"/>
              </a:ext>
            </a:extLst>
          </p:cNvPr>
          <p:cNvSpPr>
            <a:spLocks noGrp="1"/>
          </p:cNvSpPr>
          <p:nvPr>
            <p:ph type="ctrTitle"/>
          </p:nvPr>
        </p:nvSpPr>
        <p:spPr>
          <a:xfrm>
            <a:off x="-11853" y="1463173"/>
            <a:ext cx="9144000" cy="1337177"/>
          </a:xfrm>
        </p:spPr>
        <p:txBody>
          <a:bodyPr>
            <a:noAutofit/>
          </a:bodyPr>
          <a:lstStyle/>
          <a:p>
            <a:r>
              <a:rPr lang="en-US" sz="3600" b="1" dirty="0">
                <a:solidFill>
                  <a:srgbClr val="004B85"/>
                </a:solidFill>
                <a:latin typeface="Tw Cen MT Condensed Extra Bold" panose="020B0803020202020204" pitchFamily="34" charset="0"/>
              </a:rPr>
              <a:t>Preparing for Disruption: </a:t>
            </a:r>
            <a:br>
              <a:rPr lang="en-US" sz="3600" b="1" dirty="0">
                <a:solidFill>
                  <a:srgbClr val="004B85"/>
                </a:solidFill>
                <a:latin typeface="Tw Cen MT Condensed Extra Bold" panose="020B0803020202020204" pitchFamily="34" charset="0"/>
              </a:rPr>
            </a:br>
            <a:r>
              <a:rPr lang="en-US" sz="3600" b="1" dirty="0">
                <a:solidFill>
                  <a:srgbClr val="004B85"/>
                </a:solidFill>
                <a:latin typeface="Tw Cen MT Condensed Extra Bold" panose="020B0803020202020204" pitchFamily="34" charset="0"/>
              </a:rPr>
              <a:t>Business Continuity Tools to Keep </a:t>
            </a:r>
            <a:br>
              <a:rPr lang="en-US" sz="3600" b="1" dirty="0">
                <a:solidFill>
                  <a:srgbClr val="004B85"/>
                </a:solidFill>
                <a:latin typeface="Tw Cen MT Condensed Extra Bold" panose="020B0803020202020204" pitchFamily="34" charset="0"/>
              </a:rPr>
            </a:br>
            <a:r>
              <a:rPr lang="en-US" sz="3600" b="1" dirty="0">
                <a:solidFill>
                  <a:srgbClr val="004B85"/>
                </a:solidFill>
                <a:latin typeface="Tw Cen MT Condensed Extra Bold" panose="020B0803020202020204" pitchFamily="34" charset="0"/>
              </a:rPr>
              <a:t>Your District Running</a:t>
            </a:r>
            <a:endParaRPr lang="en-US" sz="3600" dirty="0">
              <a:solidFill>
                <a:srgbClr val="004B85"/>
              </a:solidFill>
              <a:latin typeface="Tw Cen MT Condensed Extra Bold" panose="020B0803020202020204" pitchFamily="34" charset="0"/>
              <a:ea typeface="Calibri" panose="020F0502020204030204" pitchFamily="34" charset="0"/>
              <a:cs typeface="Calibri" panose="020F0502020204030204" pitchFamily="34" charset="0"/>
            </a:endParaRPr>
          </a:p>
        </p:txBody>
      </p:sp>
      <p:sp>
        <p:nvSpPr>
          <p:cNvPr id="7" name="Subtitle 2">
            <a:extLst>
              <a:ext uri="{FF2B5EF4-FFF2-40B4-BE49-F238E27FC236}">
                <a16:creationId xmlns:a16="http://schemas.microsoft.com/office/drawing/2014/main" id="{6A4014DD-3438-BFC6-744B-DB17E8D84C0D}"/>
              </a:ext>
            </a:extLst>
          </p:cNvPr>
          <p:cNvSpPr>
            <a:spLocks noGrp="1"/>
          </p:cNvSpPr>
          <p:nvPr>
            <p:ph type="subTitle" idx="1"/>
          </p:nvPr>
        </p:nvSpPr>
        <p:spPr>
          <a:xfrm>
            <a:off x="1143000" y="3181350"/>
            <a:ext cx="6858000" cy="747770"/>
          </a:xfrm>
        </p:spPr>
        <p:txBody>
          <a:bodyPr/>
          <a:lstStyle/>
          <a:p>
            <a:r>
              <a:rPr lang="en-US" i="1" dirty="0">
                <a:solidFill>
                  <a:srgbClr val="004B85"/>
                </a:solidFill>
                <a:latin typeface="Calibri" panose="020F0502020204030204" pitchFamily="34" charset="0"/>
                <a:ea typeface="Calibri" panose="020F0502020204030204" pitchFamily="34" charset="0"/>
                <a:cs typeface="Calibri" panose="020F0502020204030204" pitchFamily="34" charset="0"/>
              </a:rPr>
              <a:t>Kyle Brown, Sr. Risk Control Consultant</a:t>
            </a:r>
          </a:p>
          <a:p>
            <a:r>
              <a:rPr lang="en-US" i="1" dirty="0">
                <a:solidFill>
                  <a:srgbClr val="004B85"/>
                </a:solidFill>
                <a:latin typeface="Calibri" panose="020F0502020204030204" pitchFamily="34" charset="0"/>
                <a:ea typeface="Calibri" panose="020F0502020204030204" pitchFamily="34" charset="0"/>
                <a:cs typeface="Calibri" panose="020F0502020204030204" pitchFamily="34" charset="0"/>
              </a:rPr>
              <a:t>Colorado Special Districts Property and Liability Pool</a:t>
            </a:r>
          </a:p>
        </p:txBody>
      </p:sp>
      <p:sp>
        <p:nvSpPr>
          <p:cNvPr id="9" name="Rectangle 8">
            <a:extLst>
              <a:ext uri="{FF2B5EF4-FFF2-40B4-BE49-F238E27FC236}">
                <a16:creationId xmlns:a16="http://schemas.microsoft.com/office/drawing/2014/main" id="{EC7148A7-76FE-F80B-5BEF-615EA4AFDFF2}"/>
              </a:ext>
            </a:extLst>
          </p:cNvPr>
          <p:cNvSpPr/>
          <p:nvPr/>
        </p:nvSpPr>
        <p:spPr>
          <a:xfrm>
            <a:off x="0" y="4395730"/>
            <a:ext cx="9144000" cy="747770"/>
          </a:xfrm>
          <a:prstGeom prst="rect">
            <a:avLst/>
          </a:prstGeom>
          <a:solidFill>
            <a:srgbClr val="004B85"/>
          </a:solidFill>
          <a:ln>
            <a:solidFill>
              <a:srgbClr val="004B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defRPr/>
            </a:pPr>
            <a:endParaRPr lang="en-US" sz="1350" b="0" dirty="0">
              <a:solidFill>
                <a:prstClr val="white"/>
              </a:solidFill>
              <a:latin typeface="Calibri" panose="020F0502020204030204"/>
            </a:endParaRPr>
          </a:p>
        </p:txBody>
      </p:sp>
      <p:pic>
        <p:nvPicPr>
          <p:cNvPr id="10" name="Picture 9">
            <a:extLst>
              <a:ext uri="{FF2B5EF4-FFF2-40B4-BE49-F238E27FC236}">
                <a16:creationId xmlns:a16="http://schemas.microsoft.com/office/drawing/2014/main" id="{0CC2C278-2082-7B4F-BEDF-A0A8D93A9C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7834" y="4641491"/>
            <a:ext cx="2751526" cy="338639"/>
          </a:xfrm>
          <a:prstGeom prst="rect">
            <a:avLst/>
          </a:prstGeom>
        </p:spPr>
      </p:pic>
      <p:sp>
        <p:nvSpPr>
          <p:cNvPr id="4" name="TextBox 3">
            <a:extLst>
              <a:ext uri="{FF2B5EF4-FFF2-40B4-BE49-F238E27FC236}">
                <a16:creationId xmlns:a16="http://schemas.microsoft.com/office/drawing/2014/main" id="{B5678C47-67B6-4223-C6F3-06C92BE6AC55}"/>
              </a:ext>
            </a:extLst>
          </p:cNvPr>
          <p:cNvSpPr txBox="1"/>
          <p:nvPr/>
        </p:nvSpPr>
        <p:spPr>
          <a:xfrm>
            <a:off x="154641" y="4573406"/>
            <a:ext cx="1726895" cy="415498"/>
          </a:xfrm>
          <a:prstGeom prst="rect">
            <a:avLst/>
          </a:prstGeom>
          <a:noFill/>
        </p:spPr>
        <p:txBody>
          <a:bodyPr wrap="square" rtlCol="0">
            <a:spAutoFit/>
          </a:bodyPr>
          <a:lstStyle/>
          <a:p>
            <a:pPr defTabSz="685800" eaLnBrk="1" fontAlgn="auto" hangingPunct="1">
              <a:spcBef>
                <a:spcPts val="0"/>
              </a:spcBef>
              <a:spcAft>
                <a:spcPts val="0"/>
              </a:spcAft>
              <a:defRPr/>
            </a:pPr>
            <a:r>
              <a:rPr lang="en-US" sz="2100" b="0" dirty="0">
                <a:solidFill>
                  <a:prstClr val="white"/>
                </a:solidFill>
                <a:latin typeface="Calibri Light" panose="020F0302020204030204"/>
              </a:rPr>
              <a:t>csdpool.org</a:t>
            </a:r>
          </a:p>
        </p:txBody>
      </p:sp>
      <p:sp>
        <p:nvSpPr>
          <p:cNvPr id="11" name="TextBox 10">
            <a:extLst>
              <a:ext uri="{FF2B5EF4-FFF2-40B4-BE49-F238E27FC236}">
                <a16:creationId xmlns:a16="http://schemas.microsoft.com/office/drawing/2014/main" id="{4AE81326-15AD-75BC-AE46-CA3C9FF33DC7}"/>
              </a:ext>
            </a:extLst>
          </p:cNvPr>
          <p:cNvSpPr txBox="1"/>
          <p:nvPr/>
        </p:nvSpPr>
        <p:spPr>
          <a:xfrm>
            <a:off x="2578947" y="763397"/>
            <a:ext cx="3962400" cy="461665"/>
          </a:xfrm>
          <a:prstGeom prst="rect">
            <a:avLst/>
          </a:prstGeom>
          <a:noFill/>
        </p:spPr>
        <p:txBody>
          <a:bodyPr wrap="square" rtlCol="0">
            <a:spAutoFit/>
          </a:bodyPr>
          <a:lstStyle/>
          <a:p>
            <a:pPr algn="ctr"/>
            <a:r>
              <a:rPr lang="en-US" sz="2400" dirty="0">
                <a:solidFill>
                  <a:srgbClr val="004B85"/>
                </a:solidFill>
                <a:latin typeface="+mj-lt"/>
              </a:rPr>
              <a:t>Keynote Address</a:t>
            </a:r>
          </a:p>
        </p:txBody>
      </p:sp>
    </p:spTree>
    <p:extLst>
      <p:ext uri="{BB962C8B-B14F-4D97-AF65-F5344CB8AC3E}">
        <p14:creationId xmlns:p14="http://schemas.microsoft.com/office/powerpoint/2010/main" val="159711093"/>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B859C9B-B4B2-4EDB-8E54-355C6CE4302F}" vid="{A1D0B191-59E8-419C-97C4-D1B8D0EDE9F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titus xmlns="http://schemas.titus.com/TitusProperties/">
  <TitusGUID xmlns="">69e9f784-5ce0-4195-94d8-0670d5e18dbe</TitusGUID>
  <TitusMetadata xmlns="">eyJucyI6Imh0dHA6XC9cL3d3dy50aXR1cy5jb20iLCJwcm9wcyI6W3sibiI6IkRhdGFSaXNrQ2xhc3NpZmljYXRpb24iLCJ2YWxzIjpbeyJ2YWx1ZSI6IkludGVybmFsIn1dfV19</TitusMetadata>
</titus>
</file>

<file path=customXml/itemProps1.xml><?xml version="1.0" encoding="utf-8"?>
<ds:datastoreItem xmlns:ds="http://schemas.openxmlformats.org/officeDocument/2006/customXml" ds:itemID="{A7A12D7C-6E24-445B-A105-1C7533A12F92}">
  <ds:schemaRefs>
    <ds:schemaRef ds:uri="http://schemas.titus.com/TitusProperties/"/>
    <ds:schemaRef ds:uri=""/>
  </ds:schemaRefs>
</ds:datastoreItem>
</file>

<file path=docProps/app.xml><?xml version="1.0" encoding="utf-8"?>
<Properties xmlns="http://schemas.openxmlformats.org/officeDocument/2006/extended-properties" xmlns:vt="http://schemas.openxmlformats.org/officeDocument/2006/docPropsVTypes">
  <Template>Default Theme</Template>
  <TotalTime>23554</TotalTime>
  <Words>2915</Words>
  <Application>Microsoft Office PowerPoint</Application>
  <PresentationFormat>On-screen Show (16:9)</PresentationFormat>
  <Paragraphs>392</Paragraphs>
  <Slides>36</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Aptos</vt:lpstr>
      <vt:lpstr>Tw Cen MT Condensed Extra Bold</vt:lpstr>
      <vt:lpstr>Wingdings</vt:lpstr>
      <vt:lpstr>Calibri Light</vt:lpstr>
      <vt:lpstr>Arial</vt:lpstr>
      <vt:lpstr>Aptos Display</vt:lpstr>
      <vt:lpstr>Calibri</vt:lpstr>
      <vt:lpstr>Default Theme</vt:lpstr>
      <vt:lpstr>CSD Pool Membership Meeting</vt:lpstr>
      <vt:lpstr>Meeting Agenda</vt:lpstr>
      <vt:lpstr>Call to Order</vt:lpstr>
      <vt:lpstr>Board of Directors</vt:lpstr>
      <vt:lpstr>Staff</vt:lpstr>
      <vt:lpstr>Opening Statement</vt:lpstr>
      <vt:lpstr>Official Business</vt:lpstr>
      <vt:lpstr>Financial Statement</vt:lpstr>
      <vt:lpstr>Preparing for Disruption:  Business Continuity Tools to Keep  Your District Running</vt:lpstr>
      <vt:lpstr>Training Objectives</vt:lpstr>
      <vt:lpstr>It’s Not if, It’s When…</vt:lpstr>
      <vt:lpstr>PowerPoint Presentation</vt:lpstr>
      <vt:lpstr>Impact of Business Interruption</vt:lpstr>
      <vt:lpstr>What is a Business Continuity Plan?</vt:lpstr>
      <vt:lpstr>Summary</vt:lpstr>
      <vt:lpstr>How Do I Start?</vt:lpstr>
      <vt:lpstr>Assessing Risk</vt:lpstr>
      <vt:lpstr>Impact Analysis</vt:lpstr>
      <vt:lpstr>Other Considerations</vt:lpstr>
      <vt:lpstr>Business Continuity Framework</vt:lpstr>
      <vt:lpstr>Example</vt:lpstr>
      <vt:lpstr>Resources</vt:lpstr>
      <vt:lpstr>Questions?</vt:lpstr>
      <vt:lpstr>Mid-Year Review &amp; Insurance Market Update</vt:lpstr>
      <vt:lpstr>Mid-Year Review &amp; Insurance Market Update (Cont.)</vt:lpstr>
      <vt:lpstr>Renewal Process</vt:lpstr>
      <vt:lpstr>Renewal Process (Cont.)</vt:lpstr>
      <vt:lpstr>Property Renewal </vt:lpstr>
      <vt:lpstr>Property Renewal (Cont.)</vt:lpstr>
      <vt:lpstr>Property Renewal (Cont.)</vt:lpstr>
      <vt:lpstr>Property Renewal (Cont.)</vt:lpstr>
      <vt:lpstr>Liability Renewal</vt:lpstr>
      <vt:lpstr>Liability Renewal (Cont.)</vt:lpstr>
      <vt:lpstr>Workers’ Compensation Renewal</vt:lpstr>
      <vt:lpstr>Final Business</vt:lpstr>
      <vt:lpstr>Thank You for Attending!</vt:lpstr>
    </vt:vector>
  </TitlesOfParts>
  <Company>McGriff, Seibels, &amp; Williams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keywords>Internal</cp:keywords>
  <cp:lastModifiedBy>Alvarado, Jenniffer</cp:lastModifiedBy>
  <cp:revision>921</cp:revision>
  <cp:lastPrinted>2024-09-08T19:01:11Z</cp:lastPrinted>
  <dcterms:created xsi:type="dcterms:W3CDTF">2008-06-24T20:41:09Z</dcterms:created>
  <dcterms:modified xsi:type="dcterms:W3CDTF">2025-09-12T00:20:19Z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69e9f784-5ce0-4195-94d8-0670d5e18dbe</vt:lpwstr>
  </property>
  <property fmtid="{D5CDD505-2E9C-101B-9397-08002B2CF9AE}" pid="3" name="Classification">
    <vt:lpwstr>TitusClass-Internal</vt:lpwstr>
  </property>
  <property fmtid="{D5CDD505-2E9C-101B-9397-08002B2CF9AE}" pid="4" name="ApplyVisualMarkings">
    <vt:lpwstr>No_v5</vt:lpwstr>
  </property>
  <property fmtid="{D5CDD505-2E9C-101B-9397-08002B2CF9AE}" pid="5" name="DataRiskClassification">
    <vt:lpwstr>Internal</vt:lpwstr>
  </property>
</Properties>
</file>